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7" r:id="rId2"/>
  </p:sldMasterIdLst>
  <p:notesMasterIdLst>
    <p:notesMasterId r:id="rId54"/>
  </p:notesMasterIdLst>
  <p:sldIdLst>
    <p:sldId id="256" r:id="rId3"/>
    <p:sldId id="351" r:id="rId4"/>
    <p:sldId id="341" r:id="rId5"/>
    <p:sldId id="319" r:id="rId6"/>
    <p:sldId id="320" r:id="rId7"/>
    <p:sldId id="342" r:id="rId8"/>
    <p:sldId id="310" r:id="rId9"/>
    <p:sldId id="322" r:id="rId10"/>
    <p:sldId id="299" r:id="rId11"/>
    <p:sldId id="311" r:id="rId12"/>
    <p:sldId id="260" r:id="rId13"/>
    <p:sldId id="323" r:id="rId14"/>
    <p:sldId id="324" r:id="rId15"/>
    <p:sldId id="325" r:id="rId16"/>
    <p:sldId id="265" r:id="rId17"/>
    <p:sldId id="266" r:id="rId18"/>
    <p:sldId id="343" r:id="rId19"/>
    <p:sldId id="262" r:id="rId20"/>
    <p:sldId id="326" r:id="rId21"/>
    <p:sldId id="295" r:id="rId22"/>
    <p:sldId id="327" r:id="rId23"/>
    <p:sldId id="263" r:id="rId24"/>
    <p:sldId id="344" r:id="rId25"/>
    <p:sldId id="328" r:id="rId26"/>
    <p:sldId id="345" r:id="rId27"/>
    <p:sldId id="312" r:id="rId28"/>
    <p:sldId id="269" r:id="rId29"/>
    <p:sldId id="329" r:id="rId30"/>
    <p:sldId id="330" r:id="rId31"/>
    <p:sldId id="308" r:id="rId32"/>
    <p:sldId id="346" r:id="rId33"/>
    <p:sldId id="297" r:id="rId34"/>
    <p:sldId id="331" r:id="rId35"/>
    <p:sldId id="348" r:id="rId36"/>
    <p:sldId id="285" r:id="rId37"/>
    <p:sldId id="349" r:id="rId38"/>
    <p:sldId id="350" r:id="rId39"/>
    <p:sldId id="271" r:id="rId40"/>
    <p:sldId id="352" r:id="rId41"/>
    <p:sldId id="313" r:id="rId42"/>
    <p:sldId id="332" r:id="rId43"/>
    <p:sldId id="259" r:id="rId44"/>
    <p:sldId id="334" r:id="rId45"/>
    <p:sldId id="314" r:id="rId46"/>
    <p:sldId id="335" r:id="rId47"/>
    <p:sldId id="315" r:id="rId48"/>
    <p:sldId id="336" r:id="rId49"/>
    <p:sldId id="316" r:id="rId50"/>
    <p:sldId id="317" r:id="rId51"/>
    <p:sldId id="290" r:id="rId52"/>
    <p:sldId id="355" r:id="rId5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7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00D814-EE16-4DBC-8807-D5A7ED8615E7}" v="3" dt="2024-09-10T21:19:17.3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85" autoAdjust="0"/>
  </p:normalViewPr>
  <p:slideViewPr>
    <p:cSldViewPr>
      <p:cViewPr varScale="1">
        <p:scale>
          <a:sx n="67" d="100"/>
          <a:sy n="67" d="100"/>
        </p:scale>
        <p:origin x="1210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microsoft.com/office/2016/11/relationships/changesInfo" Target="changesInfos/changesInfo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F25C6F5B-FC8D-469F-82C3-93EEE5940075}"/>
    <pc:docChg chg="custSel addSld modSld">
      <pc:chgData name="Kal Rabb" userId="3edf06299a4717ec" providerId="LiveId" clId="{F25C6F5B-FC8D-469F-82C3-93EEE5940075}" dt="2021-06-16T00:31:26.187" v="417" actId="20577"/>
      <pc:docMkLst>
        <pc:docMk/>
      </pc:docMkLst>
      <pc:sldChg chg="modSp new mod">
        <pc:chgData name="Kal Rabb" userId="3edf06299a4717ec" providerId="LiveId" clId="{F25C6F5B-FC8D-469F-82C3-93EEE5940075}" dt="2021-06-16T00:29:43.123" v="136" actId="20577"/>
        <pc:sldMkLst>
          <pc:docMk/>
          <pc:sldMk cId="2996672809" sldId="317"/>
        </pc:sldMkLst>
        <pc:spChg chg="mod">
          <ac:chgData name="Kal Rabb" userId="3edf06299a4717ec" providerId="LiveId" clId="{F25C6F5B-FC8D-469F-82C3-93EEE5940075}" dt="2021-06-16T00:28:41.806" v="27" actId="20577"/>
          <ac:spMkLst>
            <pc:docMk/>
            <pc:sldMk cId="2996672809" sldId="317"/>
            <ac:spMk id="2" creationId="{50775047-BF59-4DC9-8CF8-162297B4AFF2}"/>
          </ac:spMkLst>
        </pc:spChg>
        <pc:spChg chg="mod">
          <ac:chgData name="Kal Rabb" userId="3edf06299a4717ec" providerId="LiveId" clId="{F25C6F5B-FC8D-469F-82C3-93EEE5940075}" dt="2021-06-16T00:29:43.123" v="136" actId="20577"/>
          <ac:spMkLst>
            <pc:docMk/>
            <pc:sldMk cId="2996672809" sldId="317"/>
            <ac:spMk id="3" creationId="{B6048C79-AC05-4225-B36E-8F2E4A6FFC67}"/>
          </ac:spMkLst>
        </pc:spChg>
      </pc:sldChg>
      <pc:sldChg chg="addSp modSp add mod modClrScheme chgLayout">
        <pc:chgData name="Kal Rabb" userId="3edf06299a4717ec" providerId="LiveId" clId="{F25C6F5B-FC8D-469F-82C3-93EEE5940075}" dt="2021-06-16T00:31:26.187" v="417" actId="20577"/>
        <pc:sldMkLst>
          <pc:docMk/>
          <pc:sldMk cId="3377866593" sldId="318"/>
        </pc:sldMkLst>
        <pc:spChg chg="mod ord">
          <ac:chgData name="Kal Rabb" userId="3edf06299a4717ec" providerId="LiveId" clId="{F25C6F5B-FC8D-469F-82C3-93EEE5940075}" dt="2021-06-16T00:30:02.115" v="138" actId="700"/>
          <ac:spMkLst>
            <pc:docMk/>
            <pc:sldMk cId="3377866593" sldId="318"/>
            <ac:spMk id="2" creationId="{50775047-BF59-4DC9-8CF8-162297B4AFF2}"/>
          </ac:spMkLst>
        </pc:spChg>
        <pc:spChg chg="mod ord">
          <ac:chgData name="Kal Rabb" userId="3edf06299a4717ec" providerId="LiveId" clId="{F25C6F5B-FC8D-469F-82C3-93EEE5940075}" dt="2021-06-16T00:31:25.063" v="414" actId="27636"/>
          <ac:spMkLst>
            <pc:docMk/>
            <pc:sldMk cId="3377866593" sldId="318"/>
            <ac:spMk id="3" creationId="{B6048C79-AC05-4225-B36E-8F2E4A6FFC67}"/>
          </ac:spMkLst>
        </pc:spChg>
        <pc:spChg chg="add mod ord">
          <ac:chgData name="Kal Rabb" userId="3edf06299a4717ec" providerId="LiveId" clId="{F25C6F5B-FC8D-469F-82C3-93EEE5940075}" dt="2021-06-16T00:31:26.187" v="417" actId="20577"/>
          <ac:spMkLst>
            <pc:docMk/>
            <pc:sldMk cId="3377866593" sldId="318"/>
            <ac:spMk id="4" creationId="{D487F544-767D-4175-865A-EE84D6B26EB9}"/>
          </ac:spMkLst>
        </pc:spChg>
      </pc:sldChg>
    </pc:docChg>
  </pc:docChgLst>
  <pc:docChgLst>
    <pc:chgData name="Kal Rabb" userId="3edf06299a4717ec" providerId="LiveId" clId="{22D0828C-7FC6-431A-BD4D-C852A474EF10}"/>
    <pc:docChg chg="custSel addSld modSld">
      <pc:chgData name="Kal Rabb" userId="3edf06299a4717ec" providerId="LiveId" clId="{22D0828C-7FC6-431A-BD4D-C852A474EF10}" dt="2020-12-28T16:43:49.653" v="644" actId="20577"/>
      <pc:docMkLst>
        <pc:docMk/>
      </pc:docMkLst>
      <pc:sldChg chg="modSp new mod">
        <pc:chgData name="Kal Rabb" userId="3edf06299a4717ec" providerId="LiveId" clId="{22D0828C-7FC6-431A-BD4D-C852A474EF10}" dt="2020-12-28T16:37:16.398" v="314" actId="20577"/>
        <pc:sldMkLst>
          <pc:docMk/>
          <pc:sldMk cId="1033929476" sldId="315"/>
        </pc:sldMkLst>
        <pc:spChg chg="mod">
          <ac:chgData name="Kal Rabb" userId="3edf06299a4717ec" providerId="LiveId" clId="{22D0828C-7FC6-431A-BD4D-C852A474EF10}" dt="2020-12-28T16:35:44.618" v="38" actId="20577"/>
          <ac:spMkLst>
            <pc:docMk/>
            <pc:sldMk cId="1033929476" sldId="315"/>
            <ac:spMk id="2" creationId="{90769A26-595C-400B-A5F1-3C26D4DEF78A}"/>
          </ac:spMkLst>
        </pc:spChg>
        <pc:spChg chg="mod">
          <ac:chgData name="Kal Rabb" userId="3edf06299a4717ec" providerId="LiveId" clId="{22D0828C-7FC6-431A-BD4D-C852A474EF10}" dt="2020-12-28T16:37:16.398" v="314" actId="20577"/>
          <ac:spMkLst>
            <pc:docMk/>
            <pc:sldMk cId="1033929476" sldId="315"/>
            <ac:spMk id="3" creationId="{89C62705-33BB-4D03-972D-CD9EB02E84DE}"/>
          </ac:spMkLst>
        </pc:spChg>
      </pc:sldChg>
      <pc:sldChg chg="addSp delSp modSp new mod modClrScheme chgLayout">
        <pc:chgData name="Kal Rabb" userId="3edf06299a4717ec" providerId="LiveId" clId="{22D0828C-7FC6-431A-BD4D-C852A474EF10}" dt="2020-12-28T16:43:49.653" v="644" actId="20577"/>
        <pc:sldMkLst>
          <pc:docMk/>
          <pc:sldMk cId="1841348300" sldId="316"/>
        </pc:sldMkLst>
        <pc:spChg chg="del mod ord">
          <ac:chgData name="Kal Rabb" userId="3edf06299a4717ec" providerId="LiveId" clId="{22D0828C-7FC6-431A-BD4D-C852A474EF10}" dt="2020-12-28T16:37:37.534" v="316" actId="700"/>
          <ac:spMkLst>
            <pc:docMk/>
            <pc:sldMk cId="1841348300" sldId="316"/>
            <ac:spMk id="2" creationId="{B5AFF29B-9644-4165-91E7-8AC1B109BD17}"/>
          </ac:spMkLst>
        </pc:spChg>
        <pc:spChg chg="del mod ord">
          <ac:chgData name="Kal Rabb" userId="3edf06299a4717ec" providerId="LiveId" clId="{22D0828C-7FC6-431A-BD4D-C852A474EF10}" dt="2020-12-28T16:37:37.534" v="316" actId="700"/>
          <ac:spMkLst>
            <pc:docMk/>
            <pc:sldMk cId="1841348300" sldId="316"/>
            <ac:spMk id="3" creationId="{92A054AA-E763-42E7-8D52-02CC8F2A507A}"/>
          </ac:spMkLst>
        </pc:spChg>
        <pc:spChg chg="add mod ord">
          <ac:chgData name="Kal Rabb" userId="3edf06299a4717ec" providerId="LiveId" clId="{22D0828C-7FC6-431A-BD4D-C852A474EF10}" dt="2020-12-28T16:43:49.653" v="644" actId="20577"/>
          <ac:spMkLst>
            <pc:docMk/>
            <pc:sldMk cId="1841348300" sldId="316"/>
            <ac:spMk id="4" creationId="{348CBD1B-C50F-49E4-B16A-90DFEC012E28}"/>
          </ac:spMkLst>
        </pc:spChg>
        <pc:spChg chg="add del mod ord">
          <ac:chgData name="Kal Rabb" userId="3edf06299a4717ec" providerId="LiveId" clId="{22D0828C-7FC6-431A-BD4D-C852A474EF10}" dt="2020-12-28T16:41:59.724" v="494" actId="478"/>
          <ac:spMkLst>
            <pc:docMk/>
            <pc:sldMk cId="1841348300" sldId="316"/>
            <ac:spMk id="5" creationId="{97C8E272-0989-43AF-A31F-EFE8D5C2E5C1}"/>
          </ac:spMkLst>
        </pc:spChg>
        <pc:spChg chg="add del mod ord">
          <ac:chgData name="Kal Rabb" userId="3edf06299a4717ec" providerId="LiveId" clId="{22D0828C-7FC6-431A-BD4D-C852A474EF10}" dt="2020-12-28T16:38:31.793" v="322" actId="1032"/>
          <ac:spMkLst>
            <pc:docMk/>
            <pc:sldMk cId="1841348300" sldId="316"/>
            <ac:spMk id="6" creationId="{77EE8CD7-CA4B-40D2-9286-D0D16CB23D94}"/>
          </ac:spMkLst>
        </pc:spChg>
        <pc:spChg chg="add del mod ord">
          <ac:chgData name="Kal Rabb" userId="3edf06299a4717ec" providerId="LiveId" clId="{22D0828C-7FC6-431A-BD4D-C852A474EF10}" dt="2020-12-28T16:42:07.588" v="495" actId="700"/>
          <ac:spMkLst>
            <pc:docMk/>
            <pc:sldMk cId="1841348300" sldId="316"/>
            <ac:spMk id="9" creationId="{5C35B4FB-BD87-4226-BFD9-DE5E7B9E8121}"/>
          </ac:spMkLst>
        </pc:spChg>
        <pc:spChg chg="add mod">
          <ac:chgData name="Kal Rabb" userId="3edf06299a4717ec" providerId="LiveId" clId="{22D0828C-7FC6-431A-BD4D-C852A474EF10}" dt="2020-12-28T16:43:37.730" v="631" actId="1076"/>
          <ac:spMkLst>
            <pc:docMk/>
            <pc:sldMk cId="1841348300" sldId="316"/>
            <ac:spMk id="10" creationId="{98676EFB-5956-49E6-8DE5-BA9C1F52ADC4}"/>
          </ac:spMkLst>
        </pc:spChg>
        <pc:graphicFrameChg chg="add mod ord modGraphic">
          <ac:chgData name="Kal Rabb" userId="3edf06299a4717ec" providerId="LiveId" clId="{22D0828C-7FC6-431A-BD4D-C852A474EF10}" dt="2020-12-28T16:42:07.588" v="495" actId="700"/>
          <ac:graphicFrameMkLst>
            <pc:docMk/>
            <pc:sldMk cId="1841348300" sldId="316"/>
            <ac:graphicFrameMk id="7" creationId="{0D706190-F952-4B0D-A5BC-EBB76535212E}"/>
          </ac:graphicFrameMkLst>
        </pc:graphicFrameChg>
      </pc:sldChg>
    </pc:docChg>
  </pc:docChgLst>
  <pc:docChgLst>
    <pc:chgData name="Kal Rabb" userId="3edf06299a4717ec" providerId="LiveId" clId="{4E00D814-EE16-4DBC-8807-D5A7ED8615E7}"/>
    <pc:docChg chg="custSel modSld">
      <pc:chgData name="Kal Rabb" userId="3edf06299a4717ec" providerId="LiveId" clId="{4E00D814-EE16-4DBC-8807-D5A7ED8615E7}" dt="2024-09-10T21:19:20.637" v="47" actId="1076"/>
      <pc:docMkLst>
        <pc:docMk/>
      </pc:docMkLst>
      <pc:sldChg chg="addSp delSp modSp mod delAnim modAnim">
        <pc:chgData name="Kal Rabb" userId="3edf06299a4717ec" providerId="LiveId" clId="{4E00D814-EE16-4DBC-8807-D5A7ED8615E7}" dt="2024-09-10T21:19:14.588" v="45" actId="21"/>
        <pc:sldMkLst>
          <pc:docMk/>
          <pc:sldMk cId="0" sldId="299"/>
        </pc:sldMkLst>
        <pc:spChg chg="add del mod">
          <ac:chgData name="Kal Rabb" userId="3edf06299a4717ec" providerId="LiveId" clId="{4E00D814-EE16-4DBC-8807-D5A7ED8615E7}" dt="2024-09-10T21:19:14.588" v="45" actId="21"/>
          <ac:spMkLst>
            <pc:docMk/>
            <pc:sldMk cId="0" sldId="299"/>
            <ac:spMk id="3" creationId="{B7E8FDF8-CE1A-589B-CCBE-1FB9B003F1C7}"/>
          </ac:spMkLst>
        </pc:spChg>
      </pc:sldChg>
      <pc:sldChg chg="addSp modSp mod modAnim">
        <pc:chgData name="Kal Rabb" userId="3edf06299a4717ec" providerId="LiveId" clId="{4E00D814-EE16-4DBC-8807-D5A7ED8615E7}" dt="2024-09-10T21:19:20.637" v="47" actId="1076"/>
        <pc:sldMkLst>
          <pc:docMk/>
          <pc:sldMk cId="2984100888" sldId="311"/>
        </pc:sldMkLst>
        <pc:spChg chg="add mod">
          <ac:chgData name="Kal Rabb" userId="3edf06299a4717ec" providerId="LiveId" clId="{4E00D814-EE16-4DBC-8807-D5A7ED8615E7}" dt="2024-09-10T21:19:20.637" v="47" actId="1076"/>
          <ac:spMkLst>
            <pc:docMk/>
            <pc:sldMk cId="2984100888" sldId="311"/>
            <ac:spMk id="3" creationId="{B7E8FDF8-CE1A-589B-CCBE-1FB9B003F1C7}"/>
          </ac:spMkLst>
        </pc:spChg>
      </pc:sldChg>
    </pc:docChg>
  </pc:docChgLst>
  <pc:docChgLst>
    <pc:chgData name="Kal Rabb" userId="3edf06299a4717ec" providerId="LiveId" clId="{7FBB9FF5-F7E1-4654-ADA5-57A472727293}"/>
    <pc:docChg chg="undo custSel modSld">
      <pc:chgData name="Kal Rabb" userId="3edf06299a4717ec" providerId="LiveId" clId="{7FBB9FF5-F7E1-4654-ADA5-57A472727293}" dt="2020-05-25T13:40:19.433" v="69" actId="403"/>
      <pc:docMkLst>
        <pc:docMk/>
      </pc:docMkLst>
      <pc:sldChg chg="modSp mod">
        <pc:chgData name="Kal Rabb" userId="3edf06299a4717ec" providerId="LiveId" clId="{7FBB9FF5-F7E1-4654-ADA5-57A472727293}" dt="2020-05-25T13:39:23.814" v="67" actId="403"/>
        <pc:sldMkLst>
          <pc:docMk/>
          <pc:sldMk cId="4223755449" sldId="313"/>
        </pc:sldMkLst>
        <pc:spChg chg="mod">
          <ac:chgData name="Kal Rabb" userId="3edf06299a4717ec" providerId="LiveId" clId="{7FBB9FF5-F7E1-4654-ADA5-57A472727293}" dt="2020-05-25T13:38:25.386" v="3" actId="20577"/>
          <ac:spMkLst>
            <pc:docMk/>
            <pc:sldMk cId="4223755449" sldId="313"/>
            <ac:spMk id="2" creationId="{E8B32C53-20A4-432C-B035-A5F10D508B1A}"/>
          </ac:spMkLst>
        </pc:spChg>
        <pc:spChg chg="mod">
          <ac:chgData name="Kal Rabb" userId="3edf06299a4717ec" providerId="LiveId" clId="{7FBB9FF5-F7E1-4654-ADA5-57A472727293}" dt="2020-05-25T13:39:23.814" v="67" actId="403"/>
          <ac:spMkLst>
            <pc:docMk/>
            <pc:sldMk cId="4223755449" sldId="313"/>
            <ac:spMk id="3" creationId="{2613E26C-2E6C-4C61-B81D-1D47160D54C0}"/>
          </ac:spMkLst>
        </pc:spChg>
      </pc:sldChg>
      <pc:sldChg chg="modSp mod">
        <pc:chgData name="Kal Rabb" userId="3edf06299a4717ec" providerId="LiveId" clId="{7FBB9FF5-F7E1-4654-ADA5-57A472727293}" dt="2020-05-25T13:40:19.433" v="69" actId="403"/>
        <pc:sldMkLst>
          <pc:docMk/>
          <pc:sldMk cId="3742450120" sldId="314"/>
        </pc:sldMkLst>
        <pc:spChg chg="mod">
          <ac:chgData name="Kal Rabb" userId="3edf06299a4717ec" providerId="LiveId" clId="{7FBB9FF5-F7E1-4654-ADA5-57A472727293}" dt="2020-05-25T13:40:19.433" v="69" actId="403"/>
          <ac:spMkLst>
            <pc:docMk/>
            <pc:sldMk cId="3742450120" sldId="314"/>
            <ac:spMk id="3" creationId="{DAB5A672-5776-45B8-9F49-FBBE589EF9B3}"/>
          </ac:spMkLst>
        </pc:spChg>
      </pc:sldChg>
    </pc:docChg>
  </pc:docChgLst>
  <pc:docChgLst>
    <pc:chgData name="Kal Rabb" userId="3edf06299a4717ec" providerId="LiveId" clId="{E392F748-252F-4055-966C-73F1D7F6F045}"/>
    <pc:docChg chg="custSel addSld modSld">
      <pc:chgData name="Kal Rabb" userId="3edf06299a4717ec" providerId="LiveId" clId="{E392F748-252F-4055-966C-73F1D7F6F045}" dt="2018-06-22T15:43:01.790" v="1010" actId="1076"/>
      <pc:docMkLst>
        <pc:docMk/>
      </pc:docMkLst>
      <pc:sldChg chg="addSp delSp modSp">
        <pc:chgData name="Kal Rabb" userId="3edf06299a4717ec" providerId="LiveId" clId="{E392F748-252F-4055-966C-73F1D7F6F045}" dt="2018-06-21T17:48:41.487" v="124" actId="14100"/>
        <pc:sldMkLst>
          <pc:docMk/>
          <pc:sldMk cId="0" sldId="257"/>
        </pc:sldMkLst>
        <pc:spChg chg="add del mod">
          <ac:chgData name="Kal Rabb" userId="3edf06299a4717ec" providerId="LiveId" clId="{E392F748-252F-4055-966C-73F1D7F6F045}" dt="2018-06-17T21:23:20.024" v="23" actId="1076"/>
          <ac:spMkLst>
            <pc:docMk/>
            <pc:sldMk cId="0" sldId="257"/>
            <ac:spMk id="2" creationId="{14E8B8C9-288E-483C-8C50-3AF8F44AE6C1}"/>
          </ac:spMkLst>
        </pc:spChg>
        <pc:spChg chg="add mod">
          <ac:chgData name="Kal Rabb" userId="3edf06299a4717ec" providerId="LiveId" clId="{E392F748-252F-4055-966C-73F1D7F6F045}" dt="2018-06-21T17:48:41.487" v="124" actId="14100"/>
          <ac:spMkLst>
            <pc:docMk/>
            <pc:sldMk cId="0" sldId="257"/>
            <ac:spMk id="2" creationId="{15F2B8B8-C398-456E-8D1C-8676364C06B4}"/>
          </ac:spMkLst>
        </pc:spChg>
        <pc:spChg chg="add del mod">
          <ac:chgData name="Kal Rabb" userId="3edf06299a4717ec" providerId="LiveId" clId="{E392F748-252F-4055-966C-73F1D7F6F045}" dt="2018-06-17T21:23:31.995" v="24" actId="1076"/>
          <ac:spMkLst>
            <pc:docMk/>
            <pc:sldMk cId="0" sldId="257"/>
            <ac:spMk id="3" creationId="{B3D4DEBB-3FBF-4F59-9494-23F671FDE29A}"/>
          </ac:spMkLst>
        </pc:spChg>
        <pc:spChg chg="add del mod">
          <ac:chgData name="Kal Rabb" userId="3edf06299a4717ec" providerId="LiveId" clId="{E392F748-252F-4055-966C-73F1D7F6F045}" dt="2018-06-17T21:23:38.197" v="25" actId="1076"/>
          <ac:spMkLst>
            <pc:docMk/>
            <pc:sldMk cId="0" sldId="257"/>
            <ac:spMk id="4" creationId="{27BFED06-4454-4E4D-814E-10FFD357BE01}"/>
          </ac:spMkLst>
        </pc:spChg>
        <pc:spChg chg="add del mod">
          <ac:chgData name="Kal Rabb" userId="3edf06299a4717ec" providerId="LiveId" clId="{E392F748-252F-4055-966C-73F1D7F6F045}" dt="2018-06-17T21:23:45.477" v="26" actId="1076"/>
          <ac:spMkLst>
            <pc:docMk/>
            <pc:sldMk cId="0" sldId="257"/>
            <ac:spMk id="5" creationId="{494B53BC-2B6B-491E-B045-22D11463195B}"/>
          </ac:spMkLst>
        </pc:spChg>
        <pc:spChg chg="add del mod">
          <ac:chgData name="Kal Rabb" userId="3edf06299a4717ec" providerId="LiveId" clId="{E392F748-252F-4055-966C-73F1D7F6F045}" dt="2018-06-17T21:23:53.548" v="27" actId="478"/>
          <ac:spMkLst>
            <pc:docMk/>
            <pc:sldMk cId="0" sldId="257"/>
            <ac:spMk id="6" creationId="{C08D6269-2B1F-4D8D-8084-41F1091B02C8}"/>
          </ac:spMkLst>
        </pc:spChg>
        <pc:spChg chg="mod">
          <ac:chgData name="Kal Rabb" userId="3edf06299a4717ec" providerId="LiveId" clId="{E392F748-252F-4055-966C-73F1D7F6F045}" dt="2018-06-17T21:24:00.021" v="28" actId="1076"/>
          <ac:spMkLst>
            <pc:docMk/>
            <pc:sldMk cId="0" sldId="257"/>
            <ac:spMk id="3075" creationId="{8A990967-7876-4F29-9EB7-830F7FFC9ED5}"/>
          </ac:spMkLst>
        </pc:spChg>
      </pc:sldChg>
      <pc:sldChg chg="modSp">
        <pc:chgData name="Kal Rabb" userId="3edf06299a4717ec" providerId="LiveId" clId="{E392F748-252F-4055-966C-73F1D7F6F045}" dt="2018-06-17T21:25:24.176" v="33" actId="27636"/>
        <pc:sldMkLst>
          <pc:docMk/>
          <pc:sldMk cId="0" sldId="260"/>
        </pc:sldMkLst>
        <pc:spChg chg="mod">
          <ac:chgData name="Kal Rabb" userId="3edf06299a4717ec" providerId="LiveId" clId="{E392F748-252F-4055-966C-73F1D7F6F045}" dt="2018-06-17T21:22:57.579" v="5" actId="27636"/>
          <ac:spMkLst>
            <pc:docMk/>
            <pc:sldMk cId="0" sldId="260"/>
            <ac:spMk id="6147" creationId="{7A9F45B4-104C-4FA5-BEE9-5AA9FCF25891}"/>
          </ac:spMkLst>
        </pc:spChg>
        <pc:spChg chg="mod">
          <ac:chgData name="Kal Rabb" userId="3edf06299a4717ec" providerId="LiveId" clId="{E392F748-252F-4055-966C-73F1D7F6F045}" dt="2018-06-17T21:25:24.176" v="33" actId="27636"/>
          <ac:spMkLst>
            <pc:docMk/>
            <pc:sldMk cId="0" sldId="260"/>
            <ac:spMk id="7170" creationId="{444C952E-7927-444E-A4B8-0169FBE9FB4F}"/>
          </ac:spMkLst>
        </pc:spChg>
      </pc:sldChg>
      <pc:sldChg chg="modSp">
        <pc:chgData name="Kal Rabb" userId="3edf06299a4717ec" providerId="LiveId" clId="{E392F748-252F-4055-966C-73F1D7F6F045}" dt="2018-06-17T21:24:21.006" v="29" actId="27636"/>
        <pc:sldMkLst>
          <pc:docMk/>
          <pc:sldMk cId="0" sldId="261"/>
        </pc:sldMkLst>
        <pc:spChg chg="mod">
          <ac:chgData name="Kal Rabb" userId="3edf06299a4717ec" providerId="LiveId" clId="{E392F748-252F-4055-966C-73F1D7F6F045}" dt="2018-06-17T21:24:21.006" v="29" actId="27636"/>
          <ac:spMkLst>
            <pc:docMk/>
            <pc:sldMk cId="0" sldId="261"/>
            <ac:spMk id="4098" creationId="{81E65B22-7E43-4246-BA26-F367EBF514B0}"/>
          </ac:spMkLst>
        </pc:spChg>
      </pc:sldChg>
      <pc:sldChg chg="modSp">
        <pc:chgData name="Kal Rabb" userId="3edf06299a4717ec" providerId="LiveId" clId="{E392F748-252F-4055-966C-73F1D7F6F045}" dt="2018-06-22T15:38:17.280" v="513" actId="20577"/>
        <pc:sldMkLst>
          <pc:docMk/>
          <pc:sldMk cId="0" sldId="262"/>
        </pc:sldMkLst>
        <pc:spChg chg="mod">
          <ac:chgData name="Kal Rabb" userId="3edf06299a4717ec" providerId="LiveId" clId="{E392F748-252F-4055-966C-73F1D7F6F045}" dt="2018-06-17T21:26:13.237" v="37" actId="27636"/>
          <ac:spMkLst>
            <pc:docMk/>
            <pc:sldMk cId="0" sldId="262"/>
            <ac:spMk id="10242" creationId="{3FD9BA0A-5966-490E-863C-E1349988A64C}"/>
          </ac:spMkLst>
        </pc:spChg>
        <pc:spChg chg="mod">
          <ac:chgData name="Kal Rabb" userId="3edf06299a4717ec" providerId="LiveId" clId="{E392F748-252F-4055-966C-73F1D7F6F045}" dt="2018-06-22T15:38:17.280" v="513" actId="20577"/>
          <ac:spMkLst>
            <pc:docMk/>
            <pc:sldMk cId="0" sldId="262"/>
            <ac:spMk id="14339" creationId="{670B16A9-D719-4CCE-B1C1-F0B0460CA31C}"/>
          </ac:spMkLst>
        </pc:spChg>
      </pc:sldChg>
      <pc:sldChg chg="modSp">
        <pc:chgData name="Kal Rabb" userId="3edf06299a4717ec" providerId="LiveId" clId="{E392F748-252F-4055-966C-73F1D7F6F045}" dt="2018-06-17T21:26:30.598" v="39" actId="27636"/>
        <pc:sldMkLst>
          <pc:docMk/>
          <pc:sldMk cId="0" sldId="263"/>
        </pc:sldMkLst>
        <pc:spChg chg="mod">
          <ac:chgData name="Kal Rabb" userId="3edf06299a4717ec" providerId="LiveId" clId="{E392F748-252F-4055-966C-73F1D7F6F045}" dt="2018-06-17T21:26:30.598" v="39" actId="27636"/>
          <ac:spMkLst>
            <pc:docMk/>
            <pc:sldMk cId="0" sldId="263"/>
            <ac:spMk id="12290" creationId="{1D4A55A9-5D9F-4256-859D-18BC07C0E81A}"/>
          </ac:spMkLst>
        </pc:spChg>
      </pc:sldChg>
      <pc:sldChg chg="modSp">
        <pc:chgData name="Kal Rabb" userId="3edf06299a4717ec" providerId="LiveId" clId="{E392F748-252F-4055-966C-73F1D7F6F045}" dt="2018-06-17T21:25:32.399" v="34" actId="27636"/>
        <pc:sldMkLst>
          <pc:docMk/>
          <pc:sldMk cId="0" sldId="265"/>
        </pc:sldMkLst>
        <pc:spChg chg="mod">
          <ac:chgData name="Kal Rabb" userId="3edf06299a4717ec" providerId="LiveId" clId="{E392F748-252F-4055-966C-73F1D7F6F045}" dt="2018-06-17T21:25:32.399" v="34" actId="27636"/>
          <ac:spMkLst>
            <pc:docMk/>
            <pc:sldMk cId="0" sldId="265"/>
            <ac:spMk id="8194" creationId="{E4F32651-C03B-412E-96B9-2D348E8E7EBB}"/>
          </ac:spMkLst>
        </pc:spChg>
      </pc:sldChg>
      <pc:sldChg chg="addSp delSp modSp">
        <pc:chgData name="Kal Rabb" userId="3edf06299a4717ec" providerId="LiveId" clId="{E392F748-252F-4055-966C-73F1D7F6F045}" dt="2018-06-22T15:36:47.691" v="405" actId="478"/>
        <pc:sldMkLst>
          <pc:docMk/>
          <pc:sldMk cId="0" sldId="266"/>
        </pc:sldMkLst>
        <pc:spChg chg="add del mod">
          <ac:chgData name="Kal Rabb" userId="3edf06299a4717ec" providerId="LiveId" clId="{E392F748-252F-4055-966C-73F1D7F6F045}" dt="2018-06-22T15:36:47.691" v="405" actId="478"/>
          <ac:spMkLst>
            <pc:docMk/>
            <pc:sldMk cId="0" sldId="266"/>
            <ac:spMk id="2" creationId="{DAF0C647-F0E3-44E0-8AA8-5A638D040E8A}"/>
          </ac:spMkLst>
        </pc:spChg>
        <pc:spChg chg="mod">
          <ac:chgData name="Kal Rabb" userId="3edf06299a4717ec" providerId="LiveId" clId="{E392F748-252F-4055-966C-73F1D7F6F045}" dt="2018-06-17T21:25:38.358" v="35" actId="27636"/>
          <ac:spMkLst>
            <pc:docMk/>
            <pc:sldMk cId="0" sldId="266"/>
            <ac:spMk id="9218" creationId="{C54C6371-963D-49DE-BED6-7D007A32B316}"/>
          </ac:spMkLst>
        </pc:spChg>
        <pc:spChg chg="mod">
          <ac:chgData name="Kal Rabb" userId="3edf06299a4717ec" providerId="LiveId" clId="{E392F748-252F-4055-966C-73F1D7F6F045}" dt="2018-06-22T15:36:45.468" v="403" actId="20577"/>
          <ac:spMkLst>
            <pc:docMk/>
            <pc:sldMk cId="0" sldId="266"/>
            <ac:spMk id="9219" creationId="{B1DE9369-7CF1-47E9-8436-10D9691A684F}"/>
          </ac:spMkLst>
        </pc:spChg>
      </pc:sldChg>
      <pc:sldChg chg="modSp">
        <pc:chgData name="Kal Rabb" userId="3edf06299a4717ec" providerId="LiveId" clId="{E392F748-252F-4055-966C-73F1D7F6F045}" dt="2018-06-17T21:26:43.239" v="40" actId="27636"/>
        <pc:sldMkLst>
          <pc:docMk/>
          <pc:sldMk cId="0" sldId="267"/>
        </pc:sldMkLst>
        <pc:spChg chg="mod">
          <ac:chgData name="Kal Rabb" userId="3edf06299a4717ec" providerId="LiveId" clId="{E392F748-252F-4055-966C-73F1D7F6F045}" dt="2018-06-17T21:26:43.239" v="40" actId="27636"/>
          <ac:spMkLst>
            <pc:docMk/>
            <pc:sldMk cId="0" sldId="267"/>
            <ac:spMk id="13314" creationId="{64EE32D9-4E76-4A59-8D42-D05AAF0F441D}"/>
          </ac:spMkLst>
        </pc:spChg>
        <pc:spChg chg="mod">
          <ac:chgData name="Kal Rabb" userId="3edf06299a4717ec" providerId="LiveId" clId="{E392F748-252F-4055-966C-73F1D7F6F045}" dt="2018-06-17T21:22:57.758" v="11" actId="27636"/>
          <ac:spMkLst>
            <pc:docMk/>
            <pc:sldMk cId="0" sldId="267"/>
            <ac:spMk id="20483" creationId="{B40EDB82-563D-4E84-BB47-EE821F324028}"/>
          </ac:spMkLst>
        </pc:spChg>
      </pc:sldChg>
      <pc:sldChg chg="modSp">
        <pc:chgData name="Kal Rabb" userId="3edf06299a4717ec" providerId="LiveId" clId="{E392F748-252F-4055-966C-73F1D7F6F045}" dt="2018-06-17T21:26:59.049" v="41" actId="27636"/>
        <pc:sldMkLst>
          <pc:docMk/>
          <pc:sldMk cId="0" sldId="269"/>
        </pc:sldMkLst>
        <pc:spChg chg="mod">
          <ac:chgData name="Kal Rabb" userId="3edf06299a4717ec" providerId="LiveId" clId="{E392F748-252F-4055-966C-73F1D7F6F045}" dt="2018-06-17T21:26:59.049" v="41" actId="27636"/>
          <ac:spMkLst>
            <pc:docMk/>
            <pc:sldMk cId="0" sldId="269"/>
            <ac:spMk id="15362" creationId="{1D058BCB-8952-475C-92B1-41B292A7E2F2}"/>
          </ac:spMkLst>
        </pc:spChg>
      </pc:sldChg>
      <pc:sldChg chg="modSp">
        <pc:chgData name="Kal Rabb" userId="3edf06299a4717ec" providerId="LiveId" clId="{E392F748-252F-4055-966C-73F1D7F6F045}" dt="2018-06-17T21:27:56.290" v="49" actId="27636"/>
        <pc:sldMkLst>
          <pc:docMk/>
          <pc:sldMk cId="0" sldId="270"/>
        </pc:sldMkLst>
        <pc:spChg chg="mod">
          <ac:chgData name="Kal Rabb" userId="3edf06299a4717ec" providerId="LiveId" clId="{E392F748-252F-4055-966C-73F1D7F6F045}" dt="2018-06-17T21:27:56.290" v="49" actId="27636"/>
          <ac:spMkLst>
            <pc:docMk/>
            <pc:sldMk cId="0" sldId="270"/>
            <ac:spMk id="22530" creationId="{EDAC58E7-2719-4B6D-B38A-D4726718BCE8}"/>
          </ac:spMkLst>
        </pc:spChg>
        <pc:spChg chg="mod">
          <ac:chgData name="Kal Rabb" userId="3edf06299a4717ec" providerId="LiveId" clId="{E392F748-252F-4055-966C-73F1D7F6F045}" dt="2018-06-17T21:22:57.889" v="18" actId="27636"/>
          <ac:spMkLst>
            <pc:docMk/>
            <pc:sldMk cId="0" sldId="270"/>
            <ac:spMk id="35843" creationId="{45692381-B191-4F9C-B1E0-03765AFA9045}"/>
          </ac:spMkLst>
        </pc:spChg>
      </pc:sldChg>
      <pc:sldChg chg="modSp">
        <pc:chgData name="Kal Rabb" userId="3edf06299a4717ec" providerId="LiveId" clId="{E392F748-252F-4055-966C-73F1D7F6F045}" dt="2018-06-17T21:28:10.606" v="51" actId="14100"/>
        <pc:sldMkLst>
          <pc:docMk/>
          <pc:sldMk cId="0" sldId="271"/>
        </pc:sldMkLst>
        <pc:spChg chg="mod">
          <ac:chgData name="Kal Rabb" userId="3edf06299a4717ec" providerId="LiveId" clId="{E392F748-252F-4055-966C-73F1D7F6F045}" dt="2018-06-17T21:28:10.606" v="51" actId="14100"/>
          <ac:spMkLst>
            <pc:docMk/>
            <pc:sldMk cId="0" sldId="271"/>
            <ac:spMk id="23554" creationId="{A946D7C2-10F5-4506-8F5B-98A7B55004C7}"/>
          </ac:spMkLst>
        </pc:spChg>
      </pc:sldChg>
      <pc:sldChg chg="modSp modAnim">
        <pc:chgData name="Kal Rabb" userId="3edf06299a4717ec" providerId="LiveId" clId="{E392F748-252F-4055-966C-73F1D7F6F045}" dt="2018-06-22T15:42:09.426" v="960" actId="207"/>
        <pc:sldMkLst>
          <pc:docMk/>
          <pc:sldMk cId="0" sldId="282"/>
        </pc:sldMkLst>
        <pc:spChg chg="mod">
          <ac:chgData name="Kal Rabb" userId="3edf06299a4717ec" providerId="LiveId" clId="{E392F748-252F-4055-966C-73F1D7F6F045}" dt="2018-06-17T21:27:10.227" v="42" actId="27636"/>
          <ac:spMkLst>
            <pc:docMk/>
            <pc:sldMk cId="0" sldId="282"/>
            <ac:spMk id="17410" creationId="{E7ACEAEB-B4CA-42CA-A67E-2736A8DEDAF1}"/>
          </ac:spMkLst>
        </pc:spChg>
        <pc:spChg chg="mod">
          <ac:chgData name="Kal Rabb" userId="3edf06299a4717ec" providerId="LiveId" clId="{E392F748-252F-4055-966C-73F1D7F6F045}" dt="2018-06-22T15:42:09.426" v="960" actId="207"/>
          <ac:spMkLst>
            <pc:docMk/>
            <pc:sldMk cId="0" sldId="282"/>
            <ac:spMk id="22531" creationId="{EA306DB2-509E-430E-953E-C406C3F2AA79}"/>
          </ac:spMkLst>
        </pc:spChg>
      </pc:sldChg>
      <pc:sldChg chg="addSp delSp modSp">
        <pc:chgData name="Kal Rabb" userId="3edf06299a4717ec" providerId="LiveId" clId="{E392F748-252F-4055-966C-73F1D7F6F045}" dt="2018-06-22T15:43:01.790" v="1010" actId="1076"/>
        <pc:sldMkLst>
          <pc:docMk/>
          <pc:sldMk cId="0" sldId="284"/>
        </pc:sldMkLst>
        <pc:spChg chg="mod">
          <ac:chgData name="Kal Rabb" userId="3edf06299a4717ec" providerId="LiveId" clId="{E392F748-252F-4055-966C-73F1D7F6F045}" dt="2018-06-17T21:27:33.556" v="47" actId="1076"/>
          <ac:spMkLst>
            <pc:docMk/>
            <pc:sldMk cId="0" sldId="284"/>
            <ac:spMk id="2" creationId="{94801465-C4C4-4181-B6C8-5817CA346D24}"/>
          </ac:spMkLst>
        </pc:spChg>
        <pc:spChg chg="add mod">
          <ac:chgData name="Kal Rabb" userId="3edf06299a4717ec" providerId="LiveId" clId="{E392F748-252F-4055-966C-73F1D7F6F045}" dt="2018-06-22T15:42:37.857" v="962" actId="14100"/>
          <ac:spMkLst>
            <pc:docMk/>
            <pc:sldMk cId="0" sldId="284"/>
            <ac:spMk id="4" creationId="{0895163A-5BDD-4DAE-9DEA-DA6BC7E2F983}"/>
          </ac:spMkLst>
        </pc:spChg>
        <pc:spChg chg="add del mod">
          <ac:chgData name="Kal Rabb" userId="3edf06299a4717ec" providerId="LiveId" clId="{E392F748-252F-4055-966C-73F1D7F6F045}" dt="2018-06-17T21:27:28.552" v="46" actId="1076"/>
          <ac:spMkLst>
            <pc:docMk/>
            <pc:sldMk cId="0" sldId="284"/>
            <ac:spMk id="4" creationId="{B3E0ADDC-3390-44C2-A0CC-2996F7112A30}"/>
          </ac:spMkLst>
        </pc:spChg>
        <pc:spChg chg="add mod">
          <ac:chgData name="Kal Rabb" userId="3edf06299a4717ec" providerId="LiveId" clId="{E392F748-252F-4055-966C-73F1D7F6F045}" dt="2018-06-22T15:43:01.790" v="1010" actId="1076"/>
          <ac:spMkLst>
            <pc:docMk/>
            <pc:sldMk cId="0" sldId="284"/>
            <ac:spMk id="5" creationId="{C82DE3E1-E6E1-47F3-9FEB-F0E347C3D301}"/>
          </ac:spMkLst>
        </pc:spChg>
        <pc:spChg chg="add del mod">
          <ac:chgData name="Kal Rabb" userId="3edf06299a4717ec" providerId="LiveId" clId="{E392F748-252F-4055-966C-73F1D7F6F045}" dt="2018-06-17T21:27:28.552" v="46" actId="1076"/>
          <ac:spMkLst>
            <pc:docMk/>
            <pc:sldMk cId="0" sldId="284"/>
            <ac:spMk id="5" creationId="{F9CF1A91-2098-4A5B-81B0-C01ABE2120B1}"/>
          </ac:spMkLst>
        </pc:spChg>
      </pc:sldChg>
      <pc:sldChg chg="modSp">
        <pc:chgData name="Kal Rabb" userId="3edf06299a4717ec" providerId="LiveId" clId="{E392F748-252F-4055-966C-73F1D7F6F045}" dt="2018-06-17T21:28:30.300" v="52" actId="27636"/>
        <pc:sldMkLst>
          <pc:docMk/>
          <pc:sldMk cId="0" sldId="290"/>
        </pc:sldMkLst>
        <pc:spChg chg="mod">
          <ac:chgData name="Kal Rabb" userId="3edf06299a4717ec" providerId="LiveId" clId="{E392F748-252F-4055-966C-73F1D7F6F045}" dt="2018-06-17T21:28:30.300" v="52" actId="27636"/>
          <ac:spMkLst>
            <pc:docMk/>
            <pc:sldMk cId="0" sldId="290"/>
            <ac:spMk id="24578" creationId="{8EF99F00-6237-4C91-9E53-21EAFC32E75F}"/>
          </ac:spMkLst>
        </pc:spChg>
      </pc:sldChg>
      <pc:sldChg chg="modSp">
        <pc:chgData name="Kal Rabb" userId="3edf06299a4717ec" providerId="LiveId" clId="{E392F748-252F-4055-966C-73F1D7F6F045}" dt="2018-06-17T21:22:57.786" v="13" actId="27636"/>
        <pc:sldMkLst>
          <pc:docMk/>
          <pc:sldMk cId="0" sldId="292"/>
        </pc:sldMkLst>
        <pc:spChg chg="mod">
          <ac:chgData name="Kal Rabb" userId="3edf06299a4717ec" providerId="LiveId" clId="{E392F748-252F-4055-966C-73F1D7F6F045}" dt="2018-06-17T21:22:57.786" v="13" actId="27636"/>
          <ac:spMkLst>
            <pc:docMk/>
            <pc:sldMk cId="0" sldId="292"/>
            <ac:spMk id="14338" creationId="{6BDCA216-2939-4940-9F7E-6BA4EF0868C9}"/>
          </ac:spMkLst>
        </pc:spChg>
      </pc:sldChg>
      <pc:sldChg chg="modSp">
        <pc:chgData name="Kal Rabb" userId="3edf06299a4717ec" providerId="LiveId" clId="{E392F748-252F-4055-966C-73F1D7F6F045}" dt="2018-06-17T21:26:22.229" v="38" actId="27636"/>
        <pc:sldMkLst>
          <pc:docMk/>
          <pc:sldMk cId="0" sldId="295"/>
        </pc:sldMkLst>
        <pc:spChg chg="mod">
          <ac:chgData name="Kal Rabb" userId="3edf06299a4717ec" providerId="LiveId" clId="{E392F748-252F-4055-966C-73F1D7F6F045}" dt="2018-06-17T21:26:22.229" v="38" actId="27636"/>
          <ac:spMkLst>
            <pc:docMk/>
            <pc:sldMk cId="0" sldId="295"/>
            <ac:spMk id="11266" creationId="{E49D3A5B-CC32-4596-AA3F-746B92FEB7E4}"/>
          </ac:spMkLst>
        </pc:spChg>
      </pc:sldChg>
      <pc:sldChg chg="modSp">
        <pc:chgData name="Kal Rabb" userId="3edf06299a4717ec" providerId="LiveId" clId="{E392F748-252F-4055-966C-73F1D7F6F045}" dt="2018-06-17T21:27:17.234" v="44" actId="27636"/>
        <pc:sldMkLst>
          <pc:docMk/>
          <pc:sldMk cId="0" sldId="297"/>
        </pc:sldMkLst>
        <pc:spChg chg="mod">
          <ac:chgData name="Kal Rabb" userId="3edf06299a4717ec" providerId="LiveId" clId="{E392F748-252F-4055-966C-73F1D7F6F045}" dt="2018-06-17T21:27:17.234" v="44" actId="27636"/>
          <ac:spMkLst>
            <pc:docMk/>
            <pc:sldMk cId="0" sldId="297"/>
            <ac:spMk id="18434" creationId="{8FB1C261-9625-4326-86C1-FECA8CD6CE6E}"/>
          </ac:spMkLst>
        </pc:spChg>
        <pc:spChg chg="mod">
          <ac:chgData name="Kal Rabb" userId="3edf06299a4717ec" providerId="LiveId" clId="{E392F748-252F-4055-966C-73F1D7F6F045}" dt="2018-06-17T21:27:17.223" v="43" actId="27636"/>
          <ac:spMkLst>
            <pc:docMk/>
            <pc:sldMk cId="0" sldId="297"/>
            <ac:spMk id="27651" creationId="{761971D6-7808-460D-BAD7-46C9BA9FDC7A}"/>
          </ac:spMkLst>
        </pc:spChg>
      </pc:sldChg>
      <pc:sldChg chg="addSp delSp modSp">
        <pc:chgData name="Kal Rabb" userId="3edf06299a4717ec" providerId="LiveId" clId="{E392F748-252F-4055-966C-73F1D7F6F045}" dt="2018-06-22T15:35:23.888" v="397" actId="5793"/>
        <pc:sldMkLst>
          <pc:docMk/>
          <pc:sldMk cId="0" sldId="299"/>
        </pc:sldMkLst>
        <pc:spChg chg="add mod">
          <ac:chgData name="Kal Rabb" userId="3edf06299a4717ec" providerId="LiveId" clId="{E392F748-252F-4055-966C-73F1D7F6F045}" dt="2018-06-22T15:35:23.888" v="397" actId="5793"/>
          <ac:spMkLst>
            <pc:docMk/>
            <pc:sldMk cId="0" sldId="299"/>
            <ac:spMk id="2" creationId="{704E386C-2460-4AF8-AEBB-95B409FFB628}"/>
          </ac:spMkLst>
        </pc:spChg>
        <pc:spChg chg="mod">
          <ac:chgData name="Kal Rabb" userId="3edf06299a4717ec" providerId="LiveId" clId="{E392F748-252F-4055-966C-73F1D7F6F045}" dt="2018-06-17T21:24:43.465" v="32" actId="14100"/>
          <ac:spMkLst>
            <pc:docMk/>
            <pc:sldMk cId="0" sldId="299"/>
            <ac:spMk id="6146" creationId="{B60DCDCD-0B49-4561-B0BF-F0994752024E}"/>
          </ac:spMkLst>
        </pc:spChg>
        <pc:spChg chg="del mod">
          <ac:chgData name="Kal Rabb" userId="3edf06299a4717ec" providerId="LiveId" clId="{E392F748-252F-4055-966C-73F1D7F6F045}" dt="2018-06-22T15:32:27.288" v="159" actId="478"/>
          <ac:spMkLst>
            <pc:docMk/>
            <pc:sldMk cId="0" sldId="299"/>
            <ac:spMk id="6148" creationId="{0956C446-9FBF-4AEE-A96A-C381BFEBE40D}"/>
          </ac:spMkLst>
        </pc:spChg>
        <pc:spChg chg="del">
          <ac:chgData name="Kal Rabb" userId="3edf06299a4717ec" providerId="LiveId" clId="{E392F748-252F-4055-966C-73F1D7F6F045}" dt="2018-06-22T15:31:58.049" v="131" actId="478"/>
          <ac:spMkLst>
            <pc:docMk/>
            <pc:sldMk cId="0" sldId="299"/>
            <ac:spMk id="6149" creationId="{553A5D88-D0F9-4C3E-B64B-DEA6841C8776}"/>
          </ac:spMkLst>
        </pc:spChg>
        <pc:spChg chg="del mod">
          <ac:chgData name="Kal Rabb" userId="3edf06299a4717ec" providerId="LiveId" clId="{E392F748-252F-4055-966C-73F1D7F6F045}" dt="2018-06-22T15:33:08.447" v="178" actId="478"/>
          <ac:spMkLst>
            <pc:docMk/>
            <pc:sldMk cId="0" sldId="299"/>
            <ac:spMk id="6150" creationId="{7722CCC1-3E02-43E5-9333-FA7E95E5D6B9}"/>
          </ac:spMkLst>
        </pc:spChg>
        <pc:grpChg chg="del">
          <ac:chgData name="Kal Rabb" userId="3edf06299a4717ec" providerId="LiveId" clId="{E392F748-252F-4055-966C-73F1D7F6F045}" dt="2018-06-22T15:31:52.812" v="130" actId="478"/>
          <ac:grpSpMkLst>
            <pc:docMk/>
            <pc:sldMk cId="0" sldId="299"/>
            <ac:grpSpMk id="6147" creationId="{8C633401-8D2C-4465-BF03-A7809B4274CD}"/>
          </ac:grpSpMkLst>
        </pc:grpChg>
      </pc:sldChg>
      <pc:sldChg chg="modSp">
        <pc:chgData name="Kal Rabb" userId="3edf06299a4717ec" providerId="LiveId" clId="{E392F748-252F-4055-966C-73F1D7F6F045}" dt="2018-06-17T21:27:48.313" v="48" actId="14100"/>
        <pc:sldMkLst>
          <pc:docMk/>
          <pc:sldMk cId="0" sldId="309"/>
        </pc:sldMkLst>
        <pc:spChg chg="mod">
          <ac:chgData name="Kal Rabb" userId="3edf06299a4717ec" providerId="LiveId" clId="{E392F748-252F-4055-966C-73F1D7F6F045}" dt="2018-06-17T21:27:48.313" v="48" actId="14100"/>
          <ac:spMkLst>
            <pc:docMk/>
            <pc:sldMk cId="0" sldId="309"/>
            <ac:spMk id="17" creationId="{FA877BAB-EC5E-4937-A508-DD1C0B7BD0D8}"/>
          </ac:spMkLst>
        </pc:spChg>
      </pc:sldChg>
      <pc:sldChg chg="modSp">
        <pc:chgData name="Kal Rabb" userId="3edf06299a4717ec" providerId="LiveId" clId="{E392F748-252F-4055-966C-73F1D7F6F045}" dt="2018-06-17T21:24:28.071" v="30" actId="27636"/>
        <pc:sldMkLst>
          <pc:docMk/>
          <pc:sldMk cId="0" sldId="310"/>
        </pc:sldMkLst>
        <pc:spChg chg="mod">
          <ac:chgData name="Kal Rabb" userId="3edf06299a4717ec" providerId="LiveId" clId="{E392F748-252F-4055-966C-73F1D7F6F045}" dt="2018-06-17T21:22:57.529" v="2" actId="27636"/>
          <ac:spMkLst>
            <pc:docMk/>
            <pc:sldMk cId="0" sldId="310"/>
            <ac:spMk id="3" creationId="{E0DEC41C-53F6-4F51-9E1A-A75EC192A041}"/>
          </ac:spMkLst>
        </pc:spChg>
        <pc:spChg chg="mod">
          <ac:chgData name="Kal Rabb" userId="3edf06299a4717ec" providerId="LiveId" clId="{E392F748-252F-4055-966C-73F1D7F6F045}" dt="2018-06-17T21:24:28.071" v="30" actId="27636"/>
          <ac:spMkLst>
            <pc:docMk/>
            <pc:sldMk cId="0" sldId="310"/>
            <ac:spMk id="5122" creationId="{5D85D706-E91A-4619-AB56-4084D2B3B12E}"/>
          </ac:spMkLst>
        </pc:spChg>
      </pc:sldChg>
      <pc:sldChg chg="delSp modSp add">
        <pc:chgData name="Kal Rabb" userId="3edf06299a4717ec" providerId="LiveId" clId="{E392F748-252F-4055-966C-73F1D7F6F045}" dt="2018-06-22T15:35:39.277" v="400" actId="1076"/>
        <pc:sldMkLst>
          <pc:docMk/>
          <pc:sldMk cId="2984100888" sldId="311"/>
        </pc:sldMkLst>
        <pc:spChg chg="del">
          <ac:chgData name="Kal Rabb" userId="3edf06299a4717ec" providerId="LiveId" clId="{E392F748-252F-4055-966C-73F1D7F6F045}" dt="2018-06-22T15:35:32.733" v="399" actId="478"/>
          <ac:spMkLst>
            <pc:docMk/>
            <pc:sldMk cId="2984100888" sldId="311"/>
            <ac:spMk id="6148" creationId="{0956C446-9FBF-4AEE-A96A-C381BFEBE40D}"/>
          </ac:spMkLst>
        </pc:spChg>
        <pc:spChg chg="mod">
          <ac:chgData name="Kal Rabb" userId="3edf06299a4717ec" providerId="LiveId" clId="{E392F748-252F-4055-966C-73F1D7F6F045}" dt="2018-06-22T15:35:39.277" v="400" actId="1076"/>
          <ac:spMkLst>
            <pc:docMk/>
            <pc:sldMk cId="2984100888" sldId="311"/>
            <ac:spMk id="6149" creationId="{553A5D88-D0F9-4C3E-B64B-DEA6841C8776}"/>
          </ac:spMkLst>
        </pc:spChg>
        <pc:spChg chg="del">
          <ac:chgData name="Kal Rabb" userId="3edf06299a4717ec" providerId="LiveId" clId="{E392F748-252F-4055-966C-73F1D7F6F045}" dt="2018-06-22T15:35:29.707" v="398" actId="478"/>
          <ac:spMkLst>
            <pc:docMk/>
            <pc:sldMk cId="2984100888" sldId="311"/>
            <ac:spMk id="6150" creationId="{7722CCC1-3E02-43E5-9333-FA7E95E5D6B9}"/>
          </ac:spMkLst>
        </pc:spChg>
      </pc:sldChg>
      <pc:sldChg chg="modSp add">
        <pc:chgData name="Kal Rabb" userId="3edf06299a4717ec" providerId="LiveId" clId="{E392F748-252F-4055-966C-73F1D7F6F045}" dt="2018-06-22T15:41:10.466" v="889" actId="20577"/>
        <pc:sldMkLst>
          <pc:docMk/>
          <pc:sldMk cId="4038542461" sldId="312"/>
        </pc:sldMkLst>
        <pc:spChg chg="mod">
          <ac:chgData name="Kal Rabb" userId="3edf06299a4717ec" providerId="LiveId" clId="{E392F748-252F-4055-966C-73F1D7F6F045}" dt="2018-06-22T15:39:07.938" v="522" actId="20577"/>
          <ac:spMkLst>
            <pc:docMk/>
            <pc:sldMk cId="4038542461" sldId="312"/>
            <ac:spMk id="2" creationId="{FE83CE04-3404-40C5-B5A4-D74062AE3A04}"/>
          </ac:spMkLst>
        </pc:spChg>
        <pc:spChg chg="mod">
          <ac:chgData name="Kal Rabb" userId="3edf06299a4717ec" providerId="LiveId" clId="{E392F748-252F-4055-966C-73F1D7F6F045}" dt="2018-06-22T15:41:10.466" v="889" actId="20577"/>
          <ac:spMkLst>
            <pc:docMk/>
            <pc:sldMk cId="4038542461" sldId="312"/>
            <ac:spMk id="3" creationId="{7FF09D27-20F7-45B0-AC8D-8554380616F8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F41A18-7886-422C-9A38-A5D0A4281FFE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B019BC-8298-4343-85C6-41722888237B}">
      <dgm:prSet phldrT="[Text]"/>
      <dgm:spPr/>
      <dgm:t>
        <a:bodyPr/>
        <a:lstStyle/>
        <a:p>
          <a:r>
            <a:rPr lang="en-US" dirty="0"/>
            <a:t>Business Proposal</a:t>
          </a:r>
        </a:p>
      </dgm:t>
    </dgm:pt>
    <dgm:pt modelId="{EE87038C-6688-4CC2-BBA9-615B24F87D5C}" type="parTrans" cxnId="{375F30AB-C010-4A46-A586-F9290B777966}">
      <dgm:prSet/>
      <dgm:spPr/>
      <dgm:t>
        <a:bodyPr/>
        <a:lstStyle/>
        <a:p>
          <a:endParaRPr lang="en-US"/>
        </a:p>
      </dgm:t>
    </dgm:pt>
    <dgm:pt modelId="{93EDF580-02AF-4BCD-B816-8018635BD4CA}" type="sibTrans" cxnId="{375F30AB-C010-4A46-A586-F9290B777966}">
      <dgm:prSet/>
      <dgm:spPr/>
      <dgm:t>
        <a:bodyPr/>
        <a:lstStyle/>
        <a:p>
          <a:endParaRPr lang="en-US"/>
        </a:p>
      </dgm:t>
    </dgm:pt>
    <dgm:pt modelId="{CFFA9FDD-A992-47F1-8478-AEAEA90991D4}">
      <dgm:prSet phldrT="[Text]"/>
      <dgm:spPr/>
      <dgm:t>
        <a:bodyPr/>
        <a:lstStyle/>
        <a:p>
          <a:r>
            <a:rPr lang="en-US" dirty="0" err="1"/>
            <a:t>Extratction</a:t>
          </a:r>
          <a:r>
            <a:rPr lang="en-US" dirty="0"/>
            <a:t> Techniques</a:t>
          </a:r>
        </a:p>
      </dgm:t>
    </dgm:pt>
    <dgm:pt modelId="{423FC1DD-812E-4799-B8AE-C31907818A8F}" type="parTrans" cxnId="{87C9320D-CE96-4849-A0C3-C0F9F1F8C861}">
      <dgm:prSet/>
      <dgm:spPr/>
      <dgm:t>
        <a:bodyPr/>
        <a:lstStyle/>
        <a:p>
          <a:endParaRPr lang="en-US"/>
        </a:p>
      </dgm:t>
    </dgm:pt>
    <dgm:pt modelId="{0996FEC5-F632-4AB6-B0E5-9632BEDF3156}" type="sibTrans" cxnId="{87C9320D-CE96-4849-A0C3-C0F9F1F8C861}">
      <dgm:prSet/>
      <dgm:spPr/>
      <dgm:t>
        <a:bodyPr/>
        <a:lstStyle/>
        <a:p>
          <a:endParaRPr lang="en-US"/>
        </a:p>
      </dgm:t>
    </dgm:pt>
    <dgm:pt modelId="{DE14AA1C-1386-4113-AEC1-3DF91AB3558C}">
      <dgm:prSet phldrT="[Text]"/>
      <dgm:spPr/>
      <dgm:t>
        <a:bodyPr/>
        <a:lstStyle/>
        <a:p>
          <a:r>
            <a:rPr lang="en-US" dirty="0"/>
            <a:t>ASRs</a:t>
          </a:r>
        </a:p>
      </dgm:t>
    </dgm:pt>
    <dgm:pt modelId="{59F892EF-BE73-475F-B87E-0BFD74959FDE}" type="parTrans" cxnId="{54B15357-5D29-4ADA-936C-549298B251AA}">
      <dgm:prSet/>
      <dgm:spPr/>
      <dgm:t>
        <a:bodyPr/>
        <a:lstStyle/>
        <a:p>
          <a:endParaRPr lang="en-US"/>
        </a:p>
      </dgm:t>
    </dgm:pt>
    <dgm:pt modelId="{11F1533D-0E62-41FA-A8B5-2ABD0305CD50}" type="sibTrans" cxnId="{54B15357-5D29-4ADA-936C-549298B251AA}">
      <dgm:prSet/>
      <dgm:spPr/>
      <dgm:t>
        <a:bodyPr/>
        <a:lstStyle/>
        <a:p>
          <a:endParaRPr lang="en-US"/>
        </a:p>
      </dgm:t>
    </dgm:pt>
    <dgm:pt modelId="{F8093AA4-00CF-4AD7-9BB2-4239D0DB8E56}">
      <dgm:prSet phldrT="[Text]"/>
      <dgm:spPr/>
      <dgm:t>
        <a:bodyPr/>
        <a:lstStyle/>
        <a:p>
          <a:r>
            <a:rPr lang="en-US" dirty="0"/>
            <a:t>Constraints</a:t>
          </a:r>
        </a:p>
      </dgm:t>
    </dgm:pt>
    <dgm:pt modelId="{A0E0A251-29EB-46E0-A751-BF064378BDEE}" type="parTrans" cxnId="{46B35846-996F-4ACC-8744-FA0A0539406E}">
      <dgm:prSet/>
      <dgm:spPr/>
      <dgm:t>
        <a:bodyPr/>
        <a:lstStyle/>
        <a:p>
          <a:endParaRPr lang="en-US"/>
        </a:p>
      </dgm:t>
    </dgm:pt>
    <dgm:pt modelId="{A27551F6-E466-4A7B-A8CE-462D9F9ED88C}" type="sibTrans" cxnId="{46B35846-996F-4ACC-8744-FA0A0539406E}">
      <dgm:prSet/>
      <dgm:spPr/>
      <dgm:t>
        <a:bodyPr/>
        <a:lstStyle/>
        <a:p>
          <a:endParaRPr lang="en-US"/>
        </a:p>
      </dgm:t>
    </dgm:pt>
    <dgm:pt modelId="{0A316479-C95B-46FB-92AB-407CD28E8997}">
      <dgm:prSet phldrT="[Text]"/>
      <dgm:spPr/>
      <dgm:t>
        <a:bodyPr/>
        <a:lstStyle/>
        <a:p>
          <a:r>
            <a:rPr lang="en-US" dirty="0"/>
            <a:t>Input</a:t>
          </a:r>
        </a:p>
      </dgm:t>
    </dgm:pt>
    <dgm:pt modelId="{1AD9AC5D-6D6A-4533-927B-EF1C6B72892A}" type="parTrans" cxnId="{961EDA87-7C58-4C9C-BFE5-68027883C75C}">
      <dgm:prSet/>
      <dgm:spPr/>
      <dgm:t>
        <a:bodyPr/>
        <a:lstStyle/>
        <a:p>
          <a:endParaRPr lang="en-US"/>
        </a:p>
      </dgm:t>
    </dgm:pt>
    <dgm:pt modelId="{07EA756B-57C6-42DB-8571-460DC03619A4}" type="sibTrans" cxnId="{961EDA87-7C58-4C9C-BFE5-68027883C75C}">
      <dgm:prSet/>
      <dgm:spPr/>
      <dgm:t>
        <a:bodyPr/>
        <a:lstStyle/>
        <a:p>
          <a:endParaRPr lang="en-US"/>
        </a:p>
      </dgm:t>
    </dgm:pt>
    <dgm:pt modelId="{1D3774E8-6344-475E-A4EB-BB0BF1501B90}">
      <dgm:prSet phldrT="[Text]"/>
      <dgm:spPr/>
      <dgm:t>
        <a:bodyPr/>
        <a:lstStyle/>
        <a:p>
          <a:r>
            <a:rPr lang="en-US" dirty="0"/>
            <a:t>Process</a:t>
          </a:r>
        </a:p>
      </dgm:t>
    </dgm:pt>
    <dgm:pt modelId="{996B2CD6-9A1E-48E0-89CC-1B03CE1B9E21}" type="parTrans" cxnId="{2B9B99A9-D220-4737-AFF7-DCD1B7FA6710}">
      <dgm:prSet/>
      <dgm:spPr/>
      <dgm:t>
        <a:bodyPr/>
        <a:lstStyle/>
        <a:p>
          <a:endParaRPr lang="en-US"/>
        </a:p>
      </dgm:t>
    </dgm:pt>
    <dgm:pt modelId="{6020B278-46EC-4306-8E63-8D478B36BB0D}" type="sibTrans" cxnId="{2B9B99A9-D220-4737-AFF7-DCD1B7FA6710}">
      <dgm:prSet/>
      <dgm:spPr/>
      <dgm:t>
        <a:bodyPr/>
        <a:lstStyle/>
        <a:p>
          <a:endParaRPr lang="en-US"/>
        </a:p>
      </dgm:t>
    </dgm:pt>
    <dgm:pt modelId="{9F369D0D-AA7E-429C-82B7-3AE4E60854DC}">
      <dgm:prSet phldrT="[Text]"/>
      <dgm:spPr/>
      <dgm:t>
        <a:bodyPr/>
        <a:lstStyle/>
        <a:p>
          <a:r>
            <a:rPr lang="en-US" dirty="0"/>
            <a:t>Success Factors</a:t>
          </a:r>
        </a:p>
      </dgm:t>
    </dgm:pt>
    <dgm:pt modelId="{77A6D23C-728A-470F-A92A-F52667C8BB49}" type="parTrans" cxnId="{3777A222-6C77-4050-83B0-E0435FC23A1C}">
      <dgm:prSet/>
      <dgm:spPr/>
      <dgm:t>
        <a:bodyPr/>
        <a:lstStyle/>
        <a:p>
          <a:endParaRPr lang="en-US"/>
        </a:p>
      </dgm:t>
    </dgm:pt>
    <dgm:pt modelId="{A31F7F34-013F-428C-991C-8677ABB3E8E5}" type="sibTrans" cxnId="{3777A222-6C77-4050-83B0-E0435FC23A1C}">
      <dgm:prSet/>
      <dgm:spPr/>
      <dgm:t>
        <a:bodyPr/>
        <a:lstStyle/>
        <a:p>
          <a:endParaRPr lang="en-US"/>
        </a:p>
      </dgm:t>
    </dgm:pt>
    <dgm:pt modelId="{D2531E8E-6AA2-47F9-9F7A-AD16705123EF}">
      <dgm:prSet phldrT="[Text]"/>
      <dgm:spPr/>
      <dgm:t>
        <a:bodyPr/>
        <a:lstStyle/>
        <a:p>
          <a:r>
            <a:rPr lang="en-US" dirty="0"/>
            <a:t>Outputs</a:t>
          </a:r>
        </a:p>
      </dgm:t>
    </dgm:pt>
    <dgm:pt modelId="{8DA83200-71E5-4165-B67A-B12B41091AF6}" type="sibTrans" cxnId="{0ADA105A-31C5-40CE-B629-B06FBF3B7609}">
      <dgm:prSet/>
      <dgm:spPr/>
      <dgm:t>
        <a:bodyPr/>
        <a:lstStyle/>
        <a:p>
          <a:endParaRPr lang="en-US"/>
        </a:p>
      </dgm:t>
    </dgm:pt>
    <dgm:pt modelId="{F5EEE3B3-328C-4825-B78C-BEB98A035F31}" type="parTrans" cxnId="{0ADA105A-31C5-40CE-B629-B06FBF3B7609}">
      <dgm:prSet/>
      <dgm:spPr/>
      <dgm:t>
        <a:bodyPr/>
        <a:lstStyle/>
        <a:p>
          <a:endParaRPr lang="en-US"/>
        </a:p>
      </dgm:t>
    </dgm:pt>
    <dgm:pt modelId="{0C381A5D-BA1F-4368-A168-543389251E0C}" type="pres">
      <dgm:prSet presAssocID="{F4F41A18-7886-422C-9A38-A5D0A4281FF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D31E8A4-6C6C-4FD5-ACCB-3B7618C5A399}" type="pres">
      <dgm:prSet presAssocID="{F4F41A18-7886-422C-9A38-A5D0A4281FFE}" presName="hierFlow" presStyleCnt="0"/>
      <dgm:spPr/>
    </dgm:pt>
    <dgm:pt modelId="{3E7AF929-A5BC-4A80-A383-C68029C4B83B}" type="pres">
      <dgm:prSet presAssocID="{F4F41A18-7886-422C-9A38-A5D0A4281FFE}" presName="firstBuf" presStyleCnt="0"/>
      <dgm:spPr/>
    </dgm:pt>
    <dgm:pt modelId="{E54008BB-5019-45D7-A61B-C0BBAD8B5D69}" type="pres">
      <dgm:prSet presAssocID="{F4F41A18-7886-422C-9A38-A5D0A4281FF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9B4B950C-17FB-4B77-A955-2A978763B0E5}" type="pres">
      <dgm:prSet presAssocID="{35B019BC-8298-4343-85C6-41722888237B}" presName="Name14" presStyleCnt="0"/>
      <dgm:spPr/>
    </dgm:pt>
    <dgm:pt modelId="{8B60CE11-89BF-4DED-9431-8DBB4A419905}" type="pres">
      <dgm:prSet presAssocID="{35B019BC-8298-4343-85C6-41722888237B}" presName="level1Shape" presStyleLbl="node0" presStyleIdx="0" presStyleCnt="1">
        <dgm:presLayoutVars>
          <dgm:chPref val="3"/>
        </dgm:presLayoutVars>
      </dgm:prSet>
      <dgm:spPr/>
    </dgm:pt>
    <dgm:pt modelId="{35C91384-E488-4982-92E2-538FABC01139}" type="pres">
      <dgm:prSet presAssocID="{35B019BC-8298-4343-85C6-41722888237B}" presName="hierChild2" presStyleCnt="0"/>
      <dgm:spPr/>
    </dgm:pt>
    <dgm:pt modelId="{F0A233DC-8D58-451C-B65A-AF86BF729982}" type="pres">
      <dgm:prSet presAssocID="{423FC1DD-812E-4799-B8AE-C31907818A8F}" presName="Name19" presStyleLbl="parChTrans1D2" presStyleIdx="0" presStyleCnt="1"/>
      <dgm:spPr/>
    </dgm:pt>
    <dgm:pt modelId="{0761DF61-564E-48EC-A544-64AE1A69972A}" type="pres">
      <dgm:prSet presAssocID="{CFFA9FDD-A992-47F1-8478-AEAEA90991D4}" presName="Name21" presStyleCnt="0"/>
      <dgm:spPr/>
    </dgm:pt>
    <dgm:pt modelId="{511D7295-5AE9-4BE3-9A75-48034A498412}" type="pres">
      <dgm:prSet presAssocID="{CFFA9FDD-A992-47F1-8478-AEAEA90991D4}" presName="level2Shape" presStyleLbl="node2" presStyleIdx="0" presStyleCnt="1"/>
      <dgm:spPr/>
    </dgm:pt>
    <dgm:pt modelId="{7B0DBDDF-CB62-443B-85CD-5C67580A657C}" type="pres">
      <dgm:prSet presAssocID="{CFFA9FDD-A992-47F1-8478-AEAEA90991D4}" presName="hierChild3" presStyleCnt="0"/>
      <dgm:spPr/>
    </dgm:pt>
    <dgm:pt modelId="{FAC43C04-7AE1-4A26-892E-7544D437C940}" type="pres">
      <dgm:prSet presAssocID="{59F892EF-BE73-475F-B87E-0BFD74959FDE}" presName="Name19" presStyleLbl="parChTrans1D3" presStyleIdx="0" presStyleCnt="3"/>
      <dgm:spPr/>
    </dgm:pt>
    <dgm:pt modelId="{D1A47B6E-D68F-4045-B9E6-20BA6C26EA23}" type="pres">
      <dgm:prSet presAssocID="{DE14AA1C-1386-4113-AEC1-3DF91AB3558C}" presName="Name21" presStyleCnt="0"/>
      <dgm:spPr/>
    </dgm:pt>
    <dgm:pt modelId="{C8DDAC1F-2103-47EE-8753-4683184668F7}" type="pres">
      <dgm:prSet presAssocID="{DE14AA1C-1386-4113-AEC1-3DF91AB3558C}" presName="level2Shape" presStyleLbl="node3" presStyleIdx="0" presStyleCnt="3"/>
      <dgm:spPr/>
    </dgm:pt>
    <dgm:pt modelId="{99A37F64-42CF-42AD-AD2F-505DF5DF260E}" type="pres">
      <dgm:prSet presAssocID="{DE14AA1C-1386-4113-AEC1-3DF91AB3558C}" presName="hierChild3" presStyleCnt="0"/>
      <dgm:spPr/>
    </dgm:pt>
    <dgm:pt modelId="{F62AB7DA-6385-45D2-89A4-BB0476F9E63F}" type="pres">
      <dgm:prSet presAssocID="{A0E0A251-29EB-46E0-A751-BF064378BDEE}" presName="Name19" presStyleLbl="parChTrans1D3" presStyleIdx="1" presStyleCnt="3"/>
      <dgm:spPr/>
    </dgm:pt>
    <dgm:pt modelId="{42D0C894-D79F-493B-A065-7E5ED0C90A0B}" type="pres">
      <dgm:prSet presAssocID="{F8093AA4-00CF-4AD7-9BB2-4239D0DB8E56}" presName="Name21" presStyleCnt="0"/>
      <dgm:spPr/>
    </dgm:pt>
    <dgm:pt modelId="{99E44072-1ADC-436A-A2F0-337103303B35}" type="pres">
      <dgm:prSet presAssocID="{F8093AA4-00CF-4AD7-9BB2-4239D0DB8E56}" presName="level2Shape" presStyleLbl="node3" presStyleIdx="1" presStyleCnt="3"/>
      <dgm:spPr/>
    </dgm:pt>
    <dgm:pt modelId="{3C025108-B703-43CF-B583-3BC871E8CED9}" type="pres">
      <dgm:prSet presAssocID="{F8093AA4-00CF-4AD7-9BB2-4239D0DB8E56}" presName="hierChild3" presStyleCnt="0"/>
      <dgm:spPr/>
    </dgm:pt>
    <dgm:pt modelId="{9EBE2BAD-18B3-4EB4-973C-34608DF4AEFF}" type="pres">
      <dgm:prSet presAssocID="{77A6D23C-728A-470F-A92A-F52667C8BB49}" presName="Name19" presStyleLbl="parChTrans1D3" presStyleIdx="2" presStyleCnt="3"/>
      <dgm:spPr/>
    </dgm:pt>
    <dgm:pt modelId="{94FAFD99-D5CC-4DCA-93FB-77D52FC0D606}" type="pres">
      <dgm:prSet presAssocID="{9F369D0D-AA7E-429C-82B7-3AE4E60854DC}" presName="Name21" presStyleCnt="0"/>
      <dgm:spPr/>
    </dgm:pt>
    <dgm:pt modelId="{24FB546E-8C92-47D1-A882-9198953982FE}" type="pres">
      <dgm:prSet presAssocID="{9F369D0D-AA7E-429C-82B7-3AE4E60854DC}" presName="level2Shape" presStyleLbl="node3" presStyleIdx="2" presStyleCnt="3"/>
      <dgm:spPr/>
    </dgm:pt>
    <dgm:pt modelId="{B172184D-0118-49E5-AD40-0A51B1571DA1}" type="pres">
      <dgm:prSet presAssocID="{9F369D0D-AA7E-429C-82B7-3AE4E60854DC}" presName="hierChild3" presStyleCnt="0"/>
      <dgm:spPr/>
    </dgm:pt>
    <dgm:pt modelId="{225F1DC9-9AD5-4444-86B1-E66DB354B698}" type="pres">
      <dgm:prSet presAssocID="{F4F41A18-7886-422C-9A38-A5D0A4281FFE}" presName="bgShapesFlow" presStyleCnt="0"/>
      <dgm:spPr/>
    </dgm:pt>
    <dgm:pt modelId="{00CA52BC-C584-436A-9A56-3EAE2758F152}" type="pres">
      <dgm:prSet presAssocID="{0A316479-C95B-46FB-92AB-407CD28E8997}" presName="rectComp" presStyleCnt="0"/>
      <dgm:spPr/>
    </dgm:pt>
    <dgm:pt modelId="{2ADFDCA1-6C7E-4278-A7DF-B95268611313}" type="pres">
      <dgm:prSet presAssocID="{0A316479-C95B-46FB-92AB-407CD28E8997}" presName="bgRect" presStyleLbl="bgShp" presStyleIdx="0" presStyleCnt="3"/>
      <dgm:spPr/>
    </dgm:pt>
    <dgm:pt modelId="{3045D321-8110-48FD-8069-612A37D1F751}" type="pres">
      <dgm:prSet presAssocID="{0A316479-C95B-46FB-92AB-407CD28E8997}" presName="bgRectTx" presStyleLbl="bgShp" presStyleIdx="0" presStyleCnt="3">
        <dgm:presLayoutVars>
          <dgm:bulletEnabled val="1"/>
        </dgm:presLayoutVars>
      </dgm:prSet>
      <dgm:spPr/>
    </dgm:pt>
    <dgm:pt modelId="{9C6F5426-AFCC-449F-AFA8-474917D48627}" type="pres">
      <dgm:prSet presAssocID="{0A316479-C95B-46FB-92AB-407CD28E8997}" presName="spComp" presStyleCnt="0"/>
      <dgm:spPr/>
    </dgm:pt>
    <dgm:pt modelId="{032AF188-360E-4B25-A43B-C1714EE0ACC5}" type="pres">
      <dgm:prSet presAssocID="{0A316479-C95B-46FB-92AB-407CD28E8997}" presName="vSp" presStyleCnt="0"/>
      <dgm:spPr/>
    </dgm:pt>
    <dgm:pt modelId="{EE9E0147-B964-4516-93C1-2F4B6A20B9BA}" type="pres">
      <dgm:prSet presAssocID="{1D3774E8-6344-475E-A4EB-BB0BF1501B90}" presName="rectComp" presStyleCnt="0"/>
      <dgm:spPr/>
    </dgm:pt>
    <dgm:pt modelId="{0372A1D0-A250-45BA-BCA9-7DFD88EE19C1}" type="pres">
      <dgm:prSet presAssocID="{1D3774E8-6344-475E-A4EB-BB0BF1501B90}" presName="bgRect" presStyleLbl="bgShp" presStyleIdx="1" presStyleCnt="3"/>
      <dgm:spPr/>
    </dgm:pt>
    <dgm:pt modelId="{B9CC635E-BCD9-4571-9082-1B6856287A54}" type="pres">
      <dgm:prSet presAssocID="{1D3774E8-6344-475E-A4EB-BB0BF1501B90}" presName="bgRectTx" presStyleLbl="bgShp" presStyleIdx="1" presStyleCnt="3">
        <dgm:presLayoutVars>
          <dgm:bulletEnabled val="1"/>
        </dgm:presLayoutVars>
      </dgm:prSet>
      <dgm:spPr/>
    </dgm:pt>
    <dgm:pt modelId="{B0987CAB-64BD-4A7C-92FF-E1F57A2FC10C}" type="pres">
      <dgm:prSet presAssocID="{1D3774E8-6344-475E-A4EB-BB0BF1501B90}" presName="spComp" presStyleCnt="0"/>
      <dgm:spPr/>
    </dgm:pt>
    <dgm:pt modelId="{D9755F7C-05E4-4A43-B366-86CC10E1C4F3}" type="pres">
      <dgm:prSet presAssocID="{1D3774E8-6344-475E-A4EB-BB0BF1501B90}" presName="vSp" presStyleCnt="0"/>
      <dgm:spPr/>
    </dgm:pt>
    <dgm:pt modelId="{198BF812-5529-4BFA-A51A-C304223A86F3}" type="pres">
      <dgm:prSet presAssocID="{D2531E8E-6AA2-47F9-9F7A-AD16705123EF}" presName="rectComp" presStyleCnt="0"/>
      <dgm:spPr/>
    </dgm:pt>
    <dgm:pt modelId="{076E225A-EE82-47EC-AD47-1142604E0BA1}" type="pres">
      <dgm:prSet presAssocID="{D2531E8E-6AA2-47F9-9F7A-AD16705123EF}" presName="bgRect" presStyleLbl="bgShp" presStyleIdx="2" presStyleCnt="3"/>
      <dgm:spPr/>
    </dgm:pt>
    <dgm:pt modelId="{3994A654-4A60-4706-8C7F-D041AD95BADE}" type="pres">
      <dgm:prSet presAssocID="{D2531E8E-6AA2-47F9-9F7A-AD16705123EF}" presName="bgRectTx" presStyleLbl="bgShp" presStyleIdx="2" presStyleCnt="3">
        <dgm:presLayoutVars>
          <dgm:bulletEnabled val="1"/>
        </dgm:presLayoutVars>
      </dgm:prSet>
      <dgm:spPr/>
    </dgm:pt>
  </dgm:ptLst>
  <dgm:cxnLst>
    <dgm:cxn modelId="{12EC2D04-EF12-4AED-91FA-94BF75574067}" type="presOf" srcId="{0A316479-C95B-46FB-92AB-407CD28E8997}" destId="{2ADFDCA1-6C7E-4278-A7DF-B95268611313}" srcOrd="0" destOrd="0" presId="urn:microsoft.com/office/officeart/2005/8/layout/hierarchy6"/>
    <dgm:cxn modelId="{87C9320D-CE96-4849-A0C3-C0F9F1F8C861}" srcId="{35B019BC-8298-4343-85C6-41722888237B}" destId="{CFFA9FDD-A992-47F1-8478-AEAEA90991D4}" srcOrd="0" destOrd="0" parTransId="{423FC1DD-812E-4799-B8AE-C31907818A8F}" sibTransId="{0996FEC5-F632-4AB6-B0E5-9632BEDF3156}"/>
    <dgm:cxn modelId="{D2A50915-4893-432C-A598-7451DA4E6559}" type="presOf" srcId="{1D3774E8-6344-475E-A4EB-BB0BF1501B90}" destId="{0372A1D0-A250-45BA-BCA9-7DFD88EE19C1}" srcOrd="0" destOrd="0" presId="urn:microsoft.com/office/officeart/2005/8/layout/hierarchy6"/>
    <dgm:cxn modelId="{86D8941F-C3C3-43FB-AD86-34D76CADA904}" type="presOf" srcId="{DE14AA1C-1386-4113-AEC1-3DF91AB3558C}" destId="{C8DDAC1F-2103-47EE-8753-4683184668F7}" srcOrd="0" destOrd="0" presId="urn:microsoft.com/office/officeart/2005/8/layout/hierarchy6"/>
    <dgm:cxn modelId="{3777A222-6C77-4050-83B0-E0435FC23A1C}" srcId="{CFFA9FDD-A992-47F1-8478-AEAEA90991D4}" destId="{9F369D0D-AA7E-429C-82B7-3AE4E60854DC}" srcOrd="2" destOrd="0" parTransId="{77A6D23C-728A-470F-A92A-F52667C8BB49}" sibTransId="{A31F7F34-013F-428C-991C-8677ABB3E8E5}"/>
    <dgm:cxn modelId="{813B6636-896A-4998-8216-73DEEFB50EAA}" type="presOf" srcId="{59F892EF-BE73-475F-B87E-0BFD74959FDE}" destId="{FAC43C04-7AE1-4A26-892E-7544D437C940}" srcOrd="0" destOrd="0" presId="urn:microsoft.com/office/officeart/2005/8/layout/hierarchy6"/>
    <dgm:cxn modelId="{09E85536-C338-4610-8412-4E1C37DFE401}" type="presOf" srcId="{D2531E8E-6AA2-47F9-9F7A-AD16705123EF}" destId="{076E225A-EE82-47EC-AD47-1142604E0BA1}" srcOrd="0" destOrd="0" presId="urn:microsoft.com/office/officeart/2005/8/layout/hierarchy6"/>
    <dgm:cxn modelId="{43422946-9F9C-4660-9634-2AB609653F67}" type="presOf" srcId="{9F369D0D-AA7E-429C-82B7-3AE4E60854DC}" destId="{24FB546E-8C92-47D1-A882-9198953982FE}" srcOrd="0" destOrd="0" presId="urn:microsoft.com/office/officeart/2005/8/layout/hierarchy6"/>
    <dgm:cxn modelId="{46B35846-996F-4ACC-8744-FA0A0539406E}" srcId="{CFFA9FDD-A992-47F1-8478-AEAEA90991D4}" destId="{F8093AA4-00CF-4AD7-9BB2-4239D0DB8E56}" srcOrd="1" destOrd="0" parTransId="{A0E0A251-29EB-46E0-A751-BF064378BDEE}" sibTransId="{A27551F6-E466-4A7B-A8CE-462D9F9ED88C}"/>
    <dgm:cxn modelId="{C7747B48-5C6B-419F-9472-2D2431467F08}" type="presOf" srcId="{D2531E8E-6AA2-47F9-9F7A-AD16705123EF}" destId="{3994A654-4A60-4706-8C7F-D041AD95BADE}" srcOrd="1" destOrd="0" presId="urn:microsoft.com/office/officeart/2005/8/layout/hierarchy6"/>
    <dgm:cxn modelId="{3031A648-41F4-4EFF-936C-D249F550B586}" type="presOf" srcId="{77A6D23C-728A-470F-A92A-F52667C8BB49}" destId="{9EBE2BAD-18B3-4EB4-973C-34608DF4AEFF}" srcOrd="0" destOrd="0" presId="urn:microsoft.com/office/officeart/2005/8/layout/hierarchy6"/>
    <dgm:cxn modelId="{0FABAE4B-8B57-44D8-A628-BDDEB4AD9FD7}" type="presOf" srcId="{423FC1DD-812E-4799-B8AE-C31907818A8F}" destId="{F0A233DC-8D58-451C-B65A-AF86BF729982}" srcOrd="0" destOrd="0" presId="urn:microsoft.com/office/officeart/2005/8/layout/hierarchy6"/>
    <dgm:cxn modelId="{54B15357-5D29-4ADA-936C-549298B251AA}" srcId="{CFFA9FDD-A992-47F1-8478-AEAEA90991D4}" destId="{DE14AA1C-1386-4113-AEC1-3DF91AB3558C}" srcOrd="0" destOrd="0" parTransId="{59F892EF-BE73-475F-B87E-0BFD74959FDE}" sibTransId="{11F1533D-0E62-41FA-A8B5-2ABD0305CD50}"/>
    <dgm:cxn modelId="{0ADA105A-31C5-40CE-B629-B06FBF3B7609}" srcId="{F4F41A18-7886-422C-9A38-A5D0A4281FFE}" destId="{D2531E8E-6AA2-47F9-9F7A-AD16705123EF}" srcOrd="3" destOrd="0" parTransId="{F5EEE3B3-328C-4825-B78C-BEB98A035F31}" sibTransId="{8DA83200-71E5-4165-B67A-B12B41091AF6}"/>
    <dgm:cxn modelId="{FF2FEE7A-512E-4FDE-A986-B9EB699A6E52}" type="presOf" srcId="{F4F41A18-7886-422C-9A38-A5D0A4281FFE}" destId="{0C381A5D-BA1F-4368-A168-543389251E0C}" srcOrd="0" destOrd="0" presId="urn:microsoft.com/office/officeart/2005/8/layout/hierarchy6"/>
    <dgm:cxn modelId="{961EDA87-7C58-4C9C-BFE5-68027883C75C}" srcId="{F4F41A18-7886-422C-9A38-A5D0A4281FFE}" destId="{0A316479-C95B-46FB-92AB-407CD28E8997}" srcOrd="1" destOrd="0" parTransId="{1AD9AC5D-6D6A-4533-927B-EF1C6B72892A}" sibTransId="{07EA756B-57C6-42DB-8571-460DC03619A4}"/>
    <dgm:cxn modelId="{C61BD691-04C5-42E4-A3F7-AF1AFE20B7D4}" type="presOf" srcId="{35B019BC-8298-4343-85C6-41722888237B}" destId="{8B60CE11-89BF-4DED-9431-8DBB4A419905}" srcOrd="0" destOrd="0" presId="urn:microsoft.com/office/officeart/2005/8/layout/hierarchy6"/>
    <dgm:cxn modelId="{B3870E92-00EE-427F-A1B1-EF2C9551F088}" type="presOf" srcId="{0A316479-C95B-46FB-92AB-407CD28E8997}" destId="{3045D321-8110-48FD-8069-612A37D1F751}" srcOrd="1" destOrd="0" presId="urn:microsoft.com/office/officeart/2005/8/layout/hierarchy6"/>
    <dgm:cxn modelId="{C7A57C92-EFC1-40A0-8C82-6FAF46C52D13}" type="presOf" srcId="{A0E0A251-29EB-46E0-A751-BF064378BDEE}" destId="{F62AB7DA-6385-45D2-89A4-BB0476F9E63F}" srcOrd="0" destOrd="0" presId="urn:microsoft.com/office/officeart/2005/8/layout/hierarchy6"/>
    <dgm:cxn modelId="{2B9B99A9-D220-4737-AFF7-DCD1B7FA6710}" srcId="{F4F41A18-7886-422C-9A38-A5D0A4281FFE}" destId="{1D3774E8-6344-475E-A4EB-BB0BF1501B90}" srcOrd="2" destOrd="0" parTransId="{996B2CD6-9A1E-48E0-89CC-1B03CE1B9E21}" sibTransId="{6020B278-46EC-4306-8E63-8D478B36BB0D}"/>
    <dgm:cxn modelId="{375F30AB-C010-4A46-A586-F9290B777966}" srcId="{F4F41A18-7886-422C-9A38-A5D0A4281FFE}" destId="{35B019BC-8298-4343-85C6-41722888237B}" srcOrd="0" destOrd="0" parTransId="{EE87038C-6688-4CC2-BBA9-615B24F87D5C}" sibTransId="{93EDF580-02AF-4BCD-B816-8018635BD4CA}"/>
    <dgm:cxn modelId="{93EF4DAD-03C8-40D6-BFC0-965401DB3A39}" type="presOf" srcId="{CFFA9FDD-A992-47F1-8478-AEAEA90991D4}" destId="{511D7295-5AE9-4BE3-9A75-48034A498412}" srcOrd="0" destOrd="0" presId="urn:microsoft.com/office/officeart/2005/8/layout/hierarchy6"/>
    <dgm:cxn modelId="{7B4B0FE0-D9EA-4ACC-867B-449CC9C7AB15}" type="presOf" srcId="{1D3774E8-6344-475E-A4EB-BB0BF1501B90}" destId="{B9CC635E-BCD9-4571-9082-1B6856287A54}" srcOrd="1" destOrd="0" presId="urn:microsoft.com/office/officeart/2005/8/layout/hierarchy6"/>
    <dgm:cxn modelId="{FF7F40F0-A66E-4D2D-9FC3-5688E0E7B08C}" type="presOf" srcId="{F8093AA4-00CF-4AD7-9BB2-4239D0DB8E56}" destId="{99E44072-1ADC-436A-A2F0-337103303B35}" srcOrd="0" destOrd="0" presId="urn:microsoft.com/office/officeart/2005/8/layout/hierarchy6"/>
    <dgm:cxn modelId="{B9366588-3839-4B4B-A9D6-2C9E441B9BAE}" type="presParOf" srcId="{0C381A5D-BA1F-4368-A168-543389251E0C}" destId="{8D31E8A4-6C6C-4FD5-ACCB-3B7618C5A399}" srcOrd="0" destOrd="0" presId="urn:microsoft.com/office/officeart/2005/8/layout/hierarchy6"/>
    <dgm:cxn modelId="{E0E972D7-E74A-475F-B18E-4A6E733750EC}" type="presParOf" srcId="{8D31E8A4-6C6C-4FD5-ACCB-3B7618C5A399}" destId="{3E7AF929-A5BC-4A80-A383-C68029C4B83B}" srcOrd="0" destOrd="0" presId="urn:microsoft.com/office/officeart/2005/8/layout/hierarchy6"/>
    <dgm:cxn modelId="{10B11B63-F22E-4063-B513-11CE3917AFE0}" type="presParOf" srcId="{8D31E8A4-6C6C-4FD5-ACCB-3B7618C5A399}" destId="{E54008BB-5019-45D7-A61B-C0BBAD8B5D69}" srcOrd="1" destOrd="0" presId="urn:microsoft.com/office/officeart/2005/8/layout/hierarchy6"/>
    <dgm:cxn modelId="{BB67A756-43F8-41E4-9C22-D8CA9D5F8CF5}" type="presParOf" srcId="{E54008BB-5019-45D7-A61B-C0BBAD8B5D69}" destId="{9B4B950C-17FB-4B77-A955-2A978763B0E5}" srcOrd="0" destOrd="0" presId="urn:microsoft.com/office/officeart/2005/8/layout/hierarchy6"/>
    <dgm:cxn modelId="{04ABAC17-BDFE-4F7D-82E5-F48F4E58C2B0}" type="presParOf" srcId="{9B4B950C-17FB-4B77-A955-2A978763B0E5}" destId="{8B60CE11-89BF-4DED-9431-8DBB4A419905}" srcOrd="0" destOrd="0" presId="urn:microsoft.com/office/officeart/2005/8/layout/hierarchy6"/>
    <dgm:cxn modelId="{46EEFAC9-4619-474A-813A-4774039446DD}" type="presParOf" srcId="{9B4B950C-17FB-4B77-A955-2A978763B0E5}" destId="{35C91384-E488-4982-92E2-538FABC01139}" srcOrd="1" destOrd="0" presId="urn:microsoft.com/office/officeart/2005/8/layout/hierarchy6"/>
    <dgm:cxn modelId="{EA2043ED-DE74-4788-88C2-A5C37864D4BB}" type="presParOf" srcId="{35C91384-E488-4982-92E2-538FABC01139}" destId="{F0A233DC-8D58-451C-B65A-AF86BF729982}" srcOrd="0" destOrd="0" presId="urn:microsoft.com/office/officeart/2005/8/layout/hierarchy6"/>
    <dgm:cxn modelId="{1CC3CAC9-CB99-4B38-9337-FA610001DB06}" type="presParOf" srcId="{35C91384-E488-4982-92E2-538FABC01139}" destId="{0761DF61-564E-48EC-A544-64AE1A69972A}" srcOrd="1" destOrd="0" presId="urn:microsoft.com/office/officeart/2005/8/layout/hierarchy6"/>
    <dgm:cxn modelId="{B8B82E51-FB16-4AB8-9C89-0125853EFBA5}" type="presParOf" srcId="{0761DF61-564E-48EC-A544-64AE1A69972A}" destId="{511D7295-5AE9-4BE3-9A75-48034A498412}" srcOrd="0" destOrd="0" presId="urn:microsoft.com/office/officeart/2005/8/layout/hierarchy6"/>
    <dgm:cxn modelId="{066A9103-BE0D-4068-8D5A-7C482DFAFCEE}" type="presParOf" srcId="{0761DF61-564E-48EC-A544-64AE1A69972A}" destId="{7B0DBDDF-CB62-443B-85CD-5C67580A657C}" srcOrd="1" destOrd="0" presId="urn:microsoft.com/office/officeart/2005/8/layout/hierarchy6"/>
    <dgm:cxn modelId="{0BFAE405-8996-4B1E-856B-BD2E29F5DFB4}" type="presParOf" srcId="{7B0DBDDF-CB62-443B-85CD-5C67580A657C}" destId="{FAC43C04-7AE1-4A26-892E-7544D437C940}" srcOrd="0" destOrd="0" presId="urn:microsoft.com/office/officeart/2005/8/layout/hierarchy6"/>
    <dgm:cxn modelId="{C3B5759C-3D7D-49CD-8936-8E0F9C7647DF}" type="presParOf" srcId="{7B0DBDDF-CB62-443B-85CD-5C67580A657C}" destId="{D1A47B6E-D68F-4045-B9E6-20BA6C26EA23}" srcOrd="1" destOrd="0" presId="urn:microsoft.com/office/officeart/2005/8/layout/hierarchy6"/>
    <dgm:cxn modelId="{DFB87E16-40BE-431A-97FE-6ED6C8A84D62}" type="presParOf" srcId="{D1A47B6E-D68F-4045-B9E6-20BA6C26EA23}" destId="{C8DDAC1F-2103-47EE-8753-4683184668F7}" srcOrd="0" destOrd="0" presId="urn:microsoft.com/office/officeart/2005/8/layout/hierarchy6"/>
    <dgm:cxn modelId="{ACE300CB-3485-491F-9A3B-24E0CE30718D}" type="presParOf" srcId="{D1A47B6E-D68F-4045-B9E6-20BA6C26EA23}" destId="{99A37F64-42CF-42AD-AD2F-505DF5DF260E}" srcOrd="1" destOrd="0" presId="urn:microsoft.com/office/officeart/2005/8/layout/hierarchy6"/>
    <dgm:cxn modelId="{866EB6B8-99B1-4EF7-9A20-06A7048014F6}" type="presParOf" srcId="{7B0DBDDF-CB62-443B-85CD-5C67580A657C}" destId="{F62AB7DA-6385-45D2-89A4-BB0476F9E63F}" srcOrd="2" destOrd="0" presId="urn:microsoft.com/office/officeart/2005/8/layout/hierarchy6"/>
    <dgm:cxn modelId="{A22C88EB-8D84-4BAF-8B2E-C5392DA57061}" type="presParOf" srcId="{7B0DBDDF-CB62-443B-85CD-5C67580A657C}" destId="{42D0C894-D79F-493B-A065-7E5ED0C90A0B}" srcOrd="3" destOrd="0" presId="urn:microsoft.com/office/officeart/2005/8/layout/hierarchy6"/>
    <dgm:cxn modelId="{28FF3069-1B90-49BA-8414-E261DE9B0C2E}" type="presParOf" srcId="{42D0C894-D79F-493B-A065-7E5ED0C90A0B}" destId="{99E44072-1ADC-436A-A2F0-337103303B35}" srcOrd="0" destOrd="0" presId="urn:microsoft.com/office/officeart/2005/8/layout/hierarchy6"/>
    <dgm:cxn modelId="{1BEE2C88-38CE-4E3E-901D-71BC0098353A}" type="presParOf" srcId="{42D0C894-D79F-493B-A065-7E5ED0C90A0B}" destId="{3C025108-B703-43CF-B583-3BC871E8CED9}" srcOrd="1" destOrd="0" presId="urn:microsoft.com/office/officeart/2005/8/layout/hierarchy6"/>
    <dgm:cxn modelId="{E9CFE56B-86B1-4936-B9CE-16A5AA02D007}" type="presParOf" srcId="{7B0DBDDF-CB62-443B-85CD-5C67580A657C}" destId="{9EBE2BAD-18B3-4EB4-973C-34608DF4AEFF}" srcOrd="4" destOrd="0" presId="urn:microsoft.com/office/officeart/2005/8/layout/hierarchy6"/>
    <dgm:cxn modelId="{A141F3F4-7C73-4DC9-912D-38B1198339C9}" type="presParOf" srcId="{7B0DBDDF-CB62-443B-85CD-5C67580A657C}" destId="{94FAFD99-D5CC-4DCA-93FB-77D52FC0D606}" srcOrd="5" destOrd="0" presId="urn:microsoft.com/office/officeart/2005/8/layout/hierarchy6"/>
    <dgm:cxn modelId="{7B1215B9-5FED-43D3-B28B-2DBBB00FE71E}" type="presParOf" srcId="{94FAFD99-D5CC-4DCA-93FB-77D52FC0D606}" destId="{24FB546E-8C92-47D1-A882-9198953982FE}" srcOrd="0" destOrd="0" presId="urn:microsoft.com/office/officeart/2005/8/layout/hierarchy6"/>
    <dgm:cxn modelId="{D682A0E2-F902-4129-BF18-367FC8329A79}" type="presParOf" srcId="{94FAFD99-D5CC-4DCA-93FB-77D52FC0D606}" destId="{B172184D-0118-49E5-AD40-0A51B1571DA1}" srcOrd="1" destOrd="0" presId="urn:microsoft.com/office/officeart/2005/8/layout/hierarchy6"/>
    <dgm:cxn modelId="{849C20DC-298B-41C2-8674-EFD239B7FAE1}" type="presParOf" srcId="{0C381A5D-BA1F-4368-A168-543389251E0C}" destId="{225F1DC9-9AD5-4444-86B1-E66DB354B698}" srcOrd="1" destOrd="0" presId="urn:microsoft.com/office/officeart/2005/8/layout/hierarchy6"/>
    <dgm:cxn modelId="{4E601763-DC3B-46FF-A4E8-2114FE747FC2}" type="presParOf" srcId="{225F1DC9-9AD5-4444-86B1-E66DB354B698}" destId="{00CA52BC-C584-436A-9A56-3EAE2758F152}" srcOrd="0" destOrd="0" presId="urn:microsoft.com/office/officeart/2005/8/layout/hierarchy6"/>
    <dgm:cxn modelId="{CC70D95F-08A9-42D2-8F2C-5CFB25622E72}" type="presParOf" srcId="{00CA52BC-C584-436A-9A56-3EAE2758F152}" destId="{2ADFDCA1-6C7E-4278-A7DF-B95268611313}" srcOrd="0" destOrd="0" presId="urn:microsoft.com/office/officeart/2005/8/layout/hierarchy6"/>
    <dgm:cxn modelId="{34A36099-EA1B-4DC0-AE85-D72D229F21E3}" type="presParOf" srcId="{00CA52BC-C584-436A-9A56-3EAE2758F152}" destId="{3045D321-8110-48FD-8069-612A37D1F751}" srcOrd="1" destOrd="0" presId="urn:microsoft.com/office/officeart/2005/8/layout/hierarchy6"/>
    <dgm:cxn modelId="{33095493-0909-49F0-A59C-E1BCC68D677A}" type="presParOf" srcId="{225F1DC9-9AD5-4444-86B1-E66DB354B698}" destId="{9C6F5426-AFCC-449F-AFA8-474917D48627}" srcOrd="1" destOrd="0" presId="urn:microsoft.com/office/officeart/2005/8/layout/hierarchy6"/>
    <dgm:cxn modelId="{D3202AF4-90B5-4C04-B502-B06FB09FE043}" type="presParOf" srcId="{9C6F5426-AFCC-449F-AFA8-474917D48627}" destId="{032AF188-360E-4B25-A43B-C1714EE0ACC5}" srcOrd="0" destOrd="0" presId="urn:microsoft.com/office/officeart/2005/8/layout/hierarchy6"/>
    <dgm:cxn modelId="{26D04512-2A5F-4903-9D96-2F44D8B10741}" type="presParOf" srcId="{225F1DC9-9AD5-4444-86B1-E66DB354B698}" destId="{EE9E0147-B964-4516-93C1-2F4B6A20B9BA}" srcOrd="2" destOrd="0" presId="urn:microsoft.com/office/officeart/2005/8/layout/hierarchy6"/>
    <dgm:cxn modelId="{ACB26238-BF64-45D1-BD7B-284C46B347FD}" type="presParOf" srcId="{EE9E0147-B964-4516-93C1-2F4B6A20B9BA}" destId="{0372A1D0-A250-45BA-BCA9-7DFD88EE19C1}" srcOrd="0" destOrd="0" presId="urn:microsoft.com/office/officeart/2005/8/layout/hierarchy6"/>
    <dgm:cxn modelId="{87A640CD-0B2C-42D3-883F-D582D6885C64}" type="presParOf" srcId="{EE9E0147-B964-4516-93C1-2F4B6A20B9BA}" destId="{B9CC635E-BCD9-4571-9082-1B6856287A54}" srcOrd="1" destOrd="0" presId="urn:microsoft.com/office/officeart/2005/8/layout/hierarchy6"/>
    <dgm:cxn modelId="{81F13050-402D-45FD-925B-B1348F1F3F61}" type="presParOf" srcId="{225F1DC9-9AD5-4444-86B1-E66DB354B698}" destId="{B0987CAB-64BD-4A7C-92FF-E1F57A2FC10C}" srcOrd="3" destOrd="0" presId="urn:microsoft.com/office/officeart/2005/8/layout/hierarchy6"/>
    <dgm:cxn modelId="{99A673D5-2E9A-47BB-B164-7B846665857D}" type="presParOf" srcId="{B0987CAB-64BD-4A7C-92FF-E1F57A2FC10C}" destId="{D9755F7C-05E4-4A43-B366-86CC10E1C4F3}" srcOrd="0" destOrd="0" presId="urn:microsoft.com/office/officeart/2005/8/layout/hierarchy6"/>
    <dgm:cxn modelId="{7A143E3D-F069-4EC7-90F9-AB86021F78D7}" type="presParOf" srcId="{225F1DC9-9AD5-4444-86B1-E66DB354B698}" destId="{198BF812-5529-4BFA-A51A-C304223A86F3}" srcOrd="4" destOrd="0" presId="urn:microsoft.com/office/officeart/2005/8/layout/hierarchy6"/>
    <dgm:cxn modelId="{8D7D42DD-83D9-4123-8FD5-3E4428C4A6C9}" type="presParOf" srcId="{198BF812-5529-4BFA-A51A-C304223A86F3}" destId="{076E225A-EE82-47EC-AD47-1142604E0BA1}" srcOrd="0" destOrd="0" presId="urn:microsoft.com/office/officeart/2005/8/layout/hierarchy6"/>
    <dgm:cxn modelId="{349FE1AC-060F-4745-A885-0A80D2EE4E55}" type="presParOf" srcId="{198BF812-5529-4BFA-A51A-C304223A86F3}" destId="{3994A654-4A60-4706-8C7F-D041AD95BADE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E225A-EE82-47EC-AD47-1142604E0BA1}">
      <dsp:nvSpPr>
        <dsp:cNvPr id="0" name=""/>
        <dsp:cNvSpPr/>
      </dsp:nvSpPr>
      <dsp:spPr>
        <a:xfrm>
          <a:off x="0" y="2770653"/>
          <a:ext cx="7543800" cy="113893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Outputs</a:t>
          </a:r>
        </a:p>
      </dsp:txBody>
      <dsp:txXfrm>
        <a:off x="0" y="2770653"/>
        <a:ext cx="2263140" cy="1138936"/>
      </dsp:txXfrm>
    </dsp:sp>
    <dsp:sp modelId="{0372A1D0-A250-45BA-BCA9-7DFD88EE19C1}">
      <dsp:nvSpPr>
        <dsp:cNvPr id="0" name=""/>
        <dsp:cNvSpPr/>
      </dsp:nvSpPr>
      <dsp:spPr>
        <a:xfrm>
          <a:off x="0" y="1441894"/>
          <a:ext cx="7543800" cy="113893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Process</a:t>
          </a:r>
        </a:p>
      </dsp:txBody>
      <dsp:txXfrm>
        <a:off x="0" y="1441894"/>
        <a:ext cx="2263140" cy="1138936"/>
      </dsp:txXfrm>
    </dsp:sp>
    <dsp:sp modelId="{2ADFDCA1-6C7E-4278-A7DF-B95268611313}">
      <dsp:nvSpPr>
        <dsp:cNvPr id="0" name=""/>
        <dsp:cNvSpPr/>
      </dsp:nvSpPr>
      <dsp:spPr>
        <a:xfrm>
          <a:off x="0" y="113134"/>
          <a:ext cx="7543800" cy="113893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Input</a:t>
          </a:r>
        </a:p>
      </dsp:txBody>
      <dsp:txXfrm>
        <a:off x="0" y="113134"/>
        <a:ext cx="2263140" cy="1138936"/>
      </dsp:txXfrm>
    </dsp:sp>
    <dsp:sp modelId="{8B60CE11-89BF-4DED-9431-8DBB4A419905}">
      <dsp:nvSpPr>
        <dsp:cNvPr id="0" name=""/>
        <dsp:cNvSpPr/>
      </dsp:nvSpPr>
      <dsp:spPr>
        <a:xfrm>
          <a:off x="4116196" y="208045"/>
          <a:ext cx="1423671" cy="9491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Business Proposal</a:t>
          </a:r>
        </a:p>
      </dsp:txBody>
      <dsp:txXfrm>
        <a:off x="4143995" y="235844"/>
        <a:ext cx="1368073" cy="893516"/>
      </dsp:txXfrm>
    </dsp:sp>
    <dsp:sp modelId="{F0A233DC-8D58-451C-B65A-AF86BF729982}">
      <dsp:nvSpPr>
        <dsp:cNvPr id="0" name=""/>
        <dsp:cNvSpPr/>
      </dsp:nvSpPr>
      <dsp:spPr>
        <a:xfrm>
          <a:off x="4782312" y="1157159"/>
          <a:ext cx="91440" cy="37964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964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1D7295-5AE9-4BE3-9A75-48034A498412}">
      <dsp:nvSpPr>
        <dsp:cNvPr id="0" name=""/>
        <dsp:cNvSpPr/>
      </dsp:nvSpPr>
      <dsp:spPr>
        <a:xfrm>
          <a:off x="4116196" y="1536805"/>
          <a:ext cx="1423671" cy="9491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Extratction</a:t>
          </a:r>
          <a:r>
            <a:rPr lang="en-US" sz="2000" kern="1200" dirty="0"/>
            <a:t> Techniques</a:t>
          </a:r>
        </a:p>
      </dsp:txBody>
      <dsp:txXfrm>
        <a:off x="4143995" y="1564604"/>
        <a:ext cx="1368073" cy="893516"/>
      </dsp:txXfrm>
    </dsp:sp>
    <dsp:sp modelId="{FAC43C04-7AE1-4A26-892E-7544D437C940}">
      <dsp:nvSpPr>
        <dsp:cNvPr id="0" name=""/>
        <dsp:cNvSpPr/>
      </dsp:nvSpPr>
      <dsp:spPr>
        <a:xfrm>
          <a:off x="2977259" y="2485919"/>
          <a:ext cx="1850772" cy="379645"/>
        </a:xfrm>
        <a:custGeom>
          <a:avLst/>
          <a:gdLst/>
          <a:ahLst/>
          <a:cxnLst/>
          <a:rect l="0" t="0" r="0" b="0"/>
          <a:pathLst>
            <a:path>
              <a:moveTo>
                <a:pt x="1850772" y="0"/>
              </a:moveTo>
              <a:lnTo>
                <a:pt x="1850772" y="189822"/>
              </a:lnTo>
              <a:lnTo>
                <a:pt x="0" y="189822"/>
              </a:lnTo>
              <a:lnTo>
                <a:pt x="0" y="37964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DDAC1F-2103-47EE-8753-4683184668F7}">
      <dsp:nvSpPr>
        <dsp:cNvPr id="0" name=""/>
        <dsp:cNvSpPr/>
      </dsp:nvSpPr>
      <dsp:spPr>
        <a:xfrm>
          <a:off x="2265423" y="2865565"/>
          <a:ext cx="1423671" cy="9491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ASRs</a:t>
          </a:r>
        </a:p>
      </dsp:txBody>
      <dsp:txXfrm>
        <a:off x="2293222" y="2893364"/>
        <a:ext cx="1368073" cy="893516"/>
      </dsp:txXfrm>
    </dsp:sp>
    <dsp:sp modelId="{F62AB7DA-6385-45D2-89A4-BB0476F9E63F}">
      <dsp:nvSpPr>
        <dsp:cNvPr id="0" name=""/>
        <dsp:cNvSpPr/>
      </dsp:nvSpPr>
      <dsp:spPr>
        <a:xfrm>
          <a:off x="4782312" y="2485919"/>
          <a:ext cx="91440" cy="37964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964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E44072-1ADC-436A-A2F0-337103303B35}">
      <dsp:nvSpPr>
        <dsp:cNvPr id="0" name=""/>
        <dsp:cNvSpPr/>
      </dsp:nvSpPr>
      <dsp:spPr>
        <a:xfrm>
          <a:off x="4116196" y="2865565"/>
          <a:ext cx="1423671" cy="9491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Constraints</a:t>
          </a:r>
        </a:p>
      </dsp:txBody>
      <dsp:txXfrm>
        <a:off x="4143995" y="2893364"/>
        <a:ext cx="1368073" cy="893516"/>
      </dsp:txXfrm>
    </dsp:sp>
    <dsp:sp modelId="{9EBE2BAD-18B3-4EB4-973C-34608DF4AEFF}">
      <dsp:nvSpPr>
        <dsp:cNvPr id="0" name=""/>
        <dsp:cNvSpPr/>
      </dsp:nvSpPr>
      <dsp:spPr>
        <a:xfrm>
          <a:off x="4828032" y="2485919"/>
          <a:ext cx="1850772" cy="3796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822"/>
              </a:lnTo>
              <a:lnTo>
                <a:pt x="1850772" y="189822"/>
              </a:lnTo>
              <a:lnTo>
                <a:pt x="1850772" y="37964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FB546E-8C92-47D1-A882-9198953982FE}">
      <dsp:nvSpPr>
        <dsp:cNvPr id="0" name=""/>
        <dsp:cNvSpPr/>
      </dsp:nvSpPr>
      <dsp:spPr>
        <a:xfrm>
          <a:off x="5966968" y="2865565"/>
          <a:ext cx="1423671" cy="9491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Success Factors</a:t>
          </a:r>
        </a:p>
      </dsp:txBody>
      <dsp:txXfrm>
        <a:off x="5994767" y="2893364"/>
        <a:ext cx="1368073" cy="893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C8E71A-6657-4AB5-80E4-298CACD8FB5A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D58D3-8767-475D-8DD3-12C760E5C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954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System design decisions:</a:t>
            </a:r>
          </a:p>
          <a:p>
            <a:pPr marL="171450" indent="-171450">
              <a:buFont typeface="Symbol" panose="05050102010706020507" pitchFamily="18" charset="2"/>
              <a:buChar char="Þ"/>
            </a:pPr>
            <a:r>
              <a:rPr lang="en-US" dirty="0"/>
              <a:t>Touch interface</a:t>
            </a:r>
          </a:p>
          <a:p>
            <a:pPr marL="171450" indent="-171450">
              <a:buFont typeface="Symbol" panose="05050102010706020507" pitchFamily="18" charset="2"/>
              <a:buChar char="Þ"/>
            </a:pPr>
            <a:r>
              <a:rPr lang="en-US" dirty="0"/>
              <a:t>Offline work</a:t>
            </a:r>
          </a:p>
          <a:p>
            <a:pPr marL="171450" indent="-171450">
              <a:buFont typeface="Symbol" panose="05050102010706020507" pitchFamily="18" charset="2"/>
              <a:buChar char="Þ"/>
            </a:pPr>
            <a:r>
              <a:rPr lang="en-US" dirty="0"/>
              <a:t>Synchronization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D58D3-8767-475D-8DD3-12C760E5CC6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78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It's bad because it frames the problem in implementation terms (technical symptom), not business terms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D58D3-8767-475D-8DD3-12C760E5CC6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97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much deicing cost in absolute numbers?</a:t>
            </a:r>
          </a:p>
          <a:p>
            <a:r>
              <a:rPr lang="en-US" dirty="0"/>
              <a:t>How much money will be saved on road maintenance?</a:t>
            </a:r>
          </a:p>
          <a:p>
            <a:r>
              <a:rPr lang="en-US" dirty="0"/>
              <a:t>How many accidents will be prevented?</a:t>
            </a:r>
          </a:p>
          <a:p>
            <a:r>
              <a:rPr lang="en-US" dirty="0"/>
              <a:t>How long there is ice on the road during a year?</a:t>
            </a:r>
          </a:p>
          <a:p>
            <a:r>
              <a:rPr lang="en-US" dirty="0"/>
              <a:t>GRE questions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D58D3-8767-475D-8DD3-12C760E5CC6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5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fontAlgn="auto"/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D58D3-8767-475D-8DD3-12C760E5CC6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784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en-US" sz="1800" dirty="0"/>
              <a:t>payment security</a:t>
            </a:r>
          </a:p>
          <a:p>
            <a:pPr lvl="0"/>
            <a:r>
              <a:rPr lang="en-US" altLang="en-US" sz="1800" dirty="0"/>
              <a:t>refunds</a:t>
            </a:r>
          </a:p>
          <a:p>
            <a:pPr lvl="0"/>
            <a:r>
              <a:rPr lang="en-US" altLang="en-US" sz="1800" dirty="0"/>
              <a:t>accounting integration</a:t>
            </a:r>
          </a:p>
          <a:p>
            <a:pPr lvl="0"/>
            <a:r>
              <a:rPr lang="en-US" altLang="en-US" sz="1800" dirty="0"/>
              <a:t>user flows</a:t>
            </a:r>
          </a:p>
          <a:p>
            <a:pPr lvl="0"/>
            <a:r>
              <a:rPr lang="en-US" altLang="en-US" sz="1800" dirty="0" err="1"/>
              <a:t>etc</a:t>
            </a:r>
            <a:endParaRPr lang="en-US" alt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D58D3-8767-475D-8DD3-12C760E5CC6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86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voice mail included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higher cost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longer schedule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more testing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voice main excluded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simpler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faster delivery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less control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D58D3-8767-475D-8DD3-12C760E5CC6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787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C9400-912D-48D9-B51A-0DA65B9AD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73F75-C881-40D8-B32F-C2F8CF177E3C}" type="datetimeFigureOut">
              <a:rPr lang="en-US"/>
              <a:pPr>
                <a:defRPr/>
              </a:pPr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C71C6-BA51-4C3F-99F2-3BE3E706D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F1A3E-EDFD-4D4B-89C0-44416E707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A50AC-4A91-4B71-BF2D-ADF51CD0CE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550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CCDE3-39F0-43FE-86EA-6A05F8DC5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8FB27-979C-4020-8FF1-2A991F3E9389}" type="datetimeFigureOut">
              <a:rPr lang="en-US"/>
              <a:pPr>
                <a:defRPr/>
              </a:pPr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C67AA-2496-455E-BD44-85A4F44C0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E97A7-5AE7-412C-A1CE-5B13217C7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1EB13-F50D-48CE-B28C-7043903FA9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7790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2D6A0-91DC-4A83-B642-A12301F4C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1955F-E2AF-4F45-97A7-BE4AED021D8F}" type="datetimeFigureOut">
              <a:rPr lang="en-US"/>
              <a:pPr>
                <a:defRPr/>
              </a:pPr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113EB-8417-44CA-8E2F-8401298C7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6A02B-5663-4BF2-A2D7-632031ADD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AC1DE-A2CE-44D0-91FA-6E6298B848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1040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097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28D29-1ECB-41DF-951B-2A23F95AD026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354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8572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969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68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103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9967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358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6FA78-AFD5-4528-A7D6-6DF26F02A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9600B-A796-4D89-A3AC-38FD41EAC84C}" type="datetimeFigureOut">
              <a:rPr lang="en-US"/>
              <a:pPr>
                <a:defRPr/>
              </a:pPr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E2F23-8F0A-4A1B-99AB-9C2932E2E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A5B4A-FC72-4C26-95A1-6D46A8E14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C0667-1F9B-4B89-BA8B-FF4C60423A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02920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4407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3235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072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8765C7-648E-478B-9496-928E6E5F9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C2515-3589-480D-9C19-A38F8E1E176B}" type="datetimeFigureOut">
              <a:rPr lang="en-US"/>
              <a:pPr>
                <a:defRPr/>
              </a:pPr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B509E-44C7-4779-B7E3-23F2E2CC6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89F3A-6654-423F-A2AD-75590A4D7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837E2-C937-43DF-A1F6-EDFE4CECA2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7538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7A1016F-1487-4BFA-B906-40AC0CD1A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38952-CD86-433E-922D-D22844132138}" type="datetimeFigureOut">
              <a:rPr lang="en-US"/>
              <a:pPr>
                <a:defRPr/>
              </a:pPr>
              <a:t>7/9/2026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4D4796C-CB2A-47CF-985D-3B4CDB499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D61DCFA-3D56-47B4-8553-DC05EE9E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16761-1F29-4A66-B925-E7B6E2719F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7671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3A1A7C0-6DE9-48E7-BD1B-744344FA3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5F6C4-A62B-44B3-BAFB-C03FF850AA24}" type="datetimeFigureOut">
              <a:rPr lang="en-US"/>
              <a:pPr>
                <a:defRPr/>
              </a:pPr>
              <a:t>7/9/2026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2766B7B-1C43-4814-8E66-A4256A587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F8FBB8-B4F7-45D0-B9BC-652BD7293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42BB0-F182-4765-8106-7C76E27EE0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3896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FE90D2F-FD8F-4A7F-B161-DA0ADFE52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C97A1-29F1-4C40-948B-7E6FD7E85093}" type="datetimeFigureOut">
              <a:rPr lang="en-US"/>
              <a:pPr>
                <a:defRPr/>
              </a:pPr>
              <a:t>7/9/2026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246D26-EB41-4EC8-9676-D3CB9DB38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8DC97C9-563A-4ED9-A924-7502EDEB6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4D948-70DC-459A-8FB4-139E88DA35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3893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8BA65A3-922E-479D-9DD4-7FEF24298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4A682-D72C-4204-97B3-AF67A553E7A5}" type="datetimeFigureOut">
              <a:rPr lang="en-US"/>
              <a:pPr>
                <a:defRPr/>
              </a:pPr>
              <a:t>7/9/2026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7A0EDF6-0376-40D5-B28E-E250F605B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57AF52A-8512-4A9C-B4CD-951A34F16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032A8-3C66-452B-8F8B-BDD71807D3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635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9BF2364-9323-44EE-AE57-952CDE43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3F372-A11D-45EC-A8A8-3AA52DB16E6E}" type="datetimeFigureOut">
              <a:rPr lang="en-US"/>
              <a:pPr>
                <a:defRPr/>
              </a:pPr>
              <a:t>7/9/2026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CC5CD40-6C39-4F72-85E5-419AF23CE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818381C-4395-433B-81C1-9AF064698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C0D85-B61D-4AC7-90E1-E9D9E59AD9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8924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D7B0641-1291-4339-82DB-0392DDBF9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CA712-A908-466D-8410-9F96CD481471}" type="datetimeFigureOut">
              <a:rPr lang="en-US"/>
              <a:pPr>
                <a:defRPr/>
              </a:pPr>
              <a:t>7/9/2026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EF1F890-4E0C-4C0D-A1EE-F47EC2135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ECAB00F-C9A1-4D9F-B393-ADC8333CC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6FB38-C99C-4A3C-9C50-AEBE96AEBB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957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C4306795-738F-406C-9A58-B4F2A806FD6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E41DD5EF-135A-43AE-B3DE-78D5DF252EC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C446B9-E0D9-4A9C-B2E7-F6E3EE93FA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FD9164-782B-4B8E-A459-1501595A7F3C}" type="datetimeFigureOut">
              <a:rPr lang="en-US"/>
              <a:pPr>
                <a:defRPr/>
              </a:pPr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E7CE2-320A-4CFD-9BB2-CA892CD7A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20A64D-7EB2-462F-96B5-012EF7197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8FA9C60-2BA0-4F65-B186-E83FB35F3F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8FD9164-782B-4B8E-A459-1501595A7F3C}" type="datetimeFigureOut">
              <a:rPr lang="en-US" smtClean="0"/>
              <a:pPr>
                <a:defRPr/>
              </a:pPr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8FA9C60-2BA0-4F65-B186-E83FB35F3F6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877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Virtual_Case_File" TargetMode="Externa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Business Context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D1868C4-8BDD-4D6E-BBDD-1A5CC74F74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SWEN-440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B60DCDCD-0B49-4561-B0BF-F09947520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93296"/>
            <a:ext cx="8671560" cy="1447483"/>
          </a:xfrm>
        </p:spPr>
        <p:txBody>
          <a:bodyPr>
            <a:normAutofit/>
          </a:bodyPr>
          <a:lstStyle/>
          <a:p>
            <a:r>
              <a:rPr lang="en-US" altLang="en-US" dirty="0"/>
              <a:t>Stakeholders</a:t>
            </a:r>
          </a:p>
        </p:txBody>
      </p:sp>
      <p:grpSp>
        <p:nvGrpSpPr>
          <p:cNvPr id="6147" name="Group 22">
            <a:extLst>
              <a:ext uri="{FF2B5EF4-FFF2-40B4-BE49-F238E27FC236}">
                <a16:creationId xmlns:a16="http://schemas.microsoft.com/office/drawing/2014/main" id="{8C633401-8D2C-4465-BF03-A7809B4274CD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1965349"/>
            <a:ext cx="8501064" cy="4362450"/>
            <a:chOff x="228590" y="1524000"/>
            <a:chExt cx="8501348" cy="4362459"/>
          </a:xfrm>
        </p:grpSpPr>
        <p:cxnSp>
          <p:nvCxnSpPr>
            <p:cNvPr id="6151" name="Straight Connector 4">
              <a:extLst>
                <a:ext uri="{FF2B5EF4-FFF2-40B4-BE49-F238E27FC236}">
                  <a16:creationId xmlns:a16="http://schemas.microsoft.com/office/drawing/2014/main" id="{47D841FF-5A52-46BC-9D6B-708A20EB240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552700" y="3695700"/>
              <a:ext cx="3581400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52" name="Straight Connector 6">
              <a:extLst>
                <a:ext uri="{FF2B5EF4-FFF2-40B4-BE49-F238E27FC236}">
                  <a16:creationId xmlns:a16="http://schemas.microsoft.com/office/drawing/2014/main" id="{9131D42A-B366-4A72-BB63-97E84E6108F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981200" y="3657600"/>
              <a:ext cx="4876800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153" name="TextBox 7">
              <a:extLst>
                <a:ext uri="{FF2B5EF4-FFF2-40B4-BE49-F238E27FC236}">
                  <a16:creationId xmlns:a16="http://schemas.microsoft.com/office/drawing/2014/main" id="{2859B355-E505-4222-A0C8-AFFF8B23E6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590" y="3429000"/>
              <a:ext cx="1653067" cy="400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b="1" dirty="0"/>
                <a:t>Deployment</a:t>
              </a:r>
            </a:p>
          </p:txBody>
        </p:sp>
        <p:sp>
          <p:nvSpPr>
            <p:cNvPr id="6154" name="TextBox 8">
              <a:extLst>
                <a:ext uri="{FF2B5EF4-FFF2-40B4-BE49-F238E27FC236}">
                  <a16:creationId xmlns:a16="http://schemas.microsoft.com/office/drawing/2014/main" id="{6563C15B-B24B-4C93-95D7-74498EA520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3429000"/>
              <a:ext cx="1795738" cy="400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b="1"/>
                <a:t>Development</a:t>
              </a:r>
            </a:p>
          </p:txBody>
        </p:sp>
        <p:sp>
          <p:nvSpPr>
            <p:cNvPr id="6155" name="TextBox 9">
              <a:extLst>
                <a:ext uri="{FF2B5EF4-FFF2-40B4-BE49-F238E27FC236}">
                  <a16:creationId xmlns:a16="http://schemas.microsoft.com/office/drawing/2014/main" id="{9AD5B84A-2BA2-488F-8A99-DBE2438887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6600" y="1524000"/>
              <a:ext cx="2422531" cy="400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b="1" dirty="0"/>
                <a:t>Business Problem</a:t>
              </a:r>
            </a:p>
          </p:txBody>
        </p:sp>
        <p:sp>
          <p:nvSpPr>
            <p:cNvPr id="6156" name="TextBox 10">
              <a:extLst>
                <a:ext uri="{FF2B5EF4-FFF2-40B4-BE49-F238E27FC236}">
                  <a16:creationId xmlns:a16="http://schemas.microsoft.com/office/drawing/2014/main" id="{9978303D-EDBF-4070-A403-2FC4BFDA19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2800" y="5486400"/>
              <a:ext cx="2445166" cy="400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 b="1"/>
                <a:t>Technical Solution</a:t>
              </a:r>
            </a:p>
          </p:txBody>
        </p:sp>
        <p:sp>
          <p:nvSpPr>
            <p:cNvPr id="6157" name="TextBox 11">
              <a:extLst>
                <a:ext uri="{FF2B5EF4-FFF2-40B4-BE49-F238E27FC236}">
                  <a16:creationId xmlns:a16="http://schemas.microsoft.com/office/drawing/2014/main" id="{DBA40FB1-0CEE-4C9B-B030-12BBBB3B9B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3600" y="2362200"/>
              <a:ext cx="139012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>
                  <a:solidFill>
                    <a:srgbClr val="004C22"/>
                  </a:solidFill>
                </a:rPr>
                <a:t>Customers</a:t>
              </a:r>
            </a:p>
          </p:txBody>
        </p:sp>
        <p:sp>
          <p:nvSpPr>
            <p:cNvPr id="6158" name="TextBox 12">
              <a:extLst>
                <a:ext uri="{FF2B5EF4-FFF2-40B4-BE49-F238E27FC236}">
                  <a16:creationId xmlns:a16="http://schemas.microsoft.com/office/drawing/2014/main" id="{19A88D23-FC67-46D4-B7D3-3FF44DD912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0" y="2743200"/>
              <a:ext cx="8258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>
                  <a:solidFill>
                    <a:srgbClr val="004C22"/>
                  </a:solidFill>
                </a:rPr>
                <a:t>Users</a:t>
              </a:r>
            </a:p>
          </p:txBody>
        </p:sp>
        <p:sp>
          <p:nvSpPr>
            <p:cNvPr id="6159" name="TextBox 13">
              <a:extLst>
                <a:ext uri="{FF2B5EF4-FFF2-40B4-BE49-F238E27FC236}">
                  <a16:creationId xmlns:a16="http://schemas.microsoft.com/office/drawing/2014/main" id="{8A2E763F-814B-47A2-8EEC-5B92DB63A3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12457" y="2394210"/>
              <a:ext cx="126188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004C22"/>
                  </a:solidFill>
                </a:rPr>
                <a:t>Managers</a:t>
              </a:r>
            </a:p>
          </p:txBody>
        </p:sp>
        <p:sp>
          <p:nvSpPr>
            <p:cNvPr id="6160" name="TextBox 14">
              <a:extLst>
                <a:ext uri="{FF2B5EF4-FFF2-40B4-BE49-F238E27FC236}">
                  <a16:creationId xmlns:a16="http://schemas.microsoft.com/office/drawing/2014/main" id="{2661FB5D-D634-4CEA-B975-5B7BFA3377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3712457" y="2882391"/>
              <a:ext cx="12954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004C22"/>
                  </a:solidFill>
                </a:rPr>
                <a:t>Investors</a:t>
              </a:r>
            </a:p>
          </p:txBody>
        </p:sp>
        <p:sp>
          <p:nvSpPr>
            <p:cNvPr id="6161" name="TextBox 15">
              <a:extLst>
                <a:ext uri="{FF2B5EF4-FFF2-40B4-BE49-F238E27FC236}">
                  <a16:creationId xmlns:a16="http://schemas.microsoft.com/office/drawing/2014/main" id="{55A53B83-982F-4AEA-A9FE-B84D7B91DD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0200" y="2667000"/>
              <a:ext cx="114646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>
                  <a:solidFill>
                    <a:srgbClr val="004C22"/>
                  </a:solidFill>
                </a:rPr>
                <a:t>Analysts</a:t>
              </a:r>
            </a:p>
          </p:txBody>
        </p:sp>
        <p:sp>
          <p:nvSpPr>
            <p:cNvPr id="6162" name="TextBox 16">
              <a:extLst>
                <a:ext uri="{FF2B5EF4-FFF2-40B4-BE49-F238E27FC236}">
                  <a16:creationId xmlns:a16="http://schemas.microsoft.com/office/drawing/2014/main" id="{4AFABE8C-53F0-4994-90AF-BBD854B2FC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000" y="3962400"/>
              <a:ext cx="20869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>
                  <a:solidFill>
                    <a:srgbClr val="004C22"/>
                  </a:solidFill>
                </a:rPr>
                <a:t>Technical</a:t>
              </a:r>
              <a:r>
                <a:rPr lang="en-US" altLang="en-US" sz="1800">
                  <a:solidFill>
                    <a:srgbClr val="004C22"/>
                  </a:solidFill>
                </a:rPr>
                <a:t> </a:t>
              </a:r>
              <a:r>
                <a:rPr lang="en-US" altLang="en-US" sz="1800" b="1">
                  <a:solidFill>
                    <a:srgbClr val="004C22"/>
                  </a:solidFill>
                </a:rPr>
                <a:t>Writers</a:t>
              </a:r>
            </a:p>
          </p:txBody>
        </p:sp>
        <p:sp>
          <p:nvSpPr>
            <p:cNvPr id="6163" name="TextBox 17">
              <a:extLst>
                <a:ext uri="{FF2B5EF4-FFF2-40B4-BE49-F238E27FC236}">
                  <a16:creationId xmlns:a16="http://schemas.microsoft.com/office/drawing/2014/main" id="{57069A51-6107-489C-9A66-77C24A8E6B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000" y="4419600"/>
              <a:ext cx="21339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>
                  <a:solidFill>
                    <a:srgbClr val="004C22"/>
                  </a:solidFill>
                </a:rPr>
                <a:t>Service</a:t>
              </a:r>
              <a:r>
                <a:rPr lang="en-US" altLang="en-US" sz="1800">
                  <a:solidFill>
                    <a:srgbClr val="004C22"/>
                  </a:solidFill>
                </a:rPr>
                <a:t> </a:t>
              </a:r>
              <a:r>
                <a:rPr lang="en-US" altLang="en-US" sz="1800" b="1">
                  <a:solidFill>
                    <a:srgbClr val="004C22"/>
                  </a:solidFill>
                </a:rPr>
                <a:t>Providers</a:t>
              </a:r>
            </a:p>
          </p:txBody>
        </p:sp>
        <p:sp>
          <p:nvSpPr>
            <p:cNvPr id="6164" name="TextBox 18">
              <a:extLst>
                <a:ext uri="{FF2B5EF4-FFF2-40B4-BE49-F238E27FC236}">
                  <a16:creationId xmlns:a16="http://schemas.microsoft.com/office/drawing/2014/main" id="{3661018D-BE94-4C55-B7D0-F57233C32F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6623" y="4800601"/>
              <a:ext cx="146706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004C22"/>
                  </a:solidFill>
                </a:rPr>
                <a:t>Maintainers</a:t>
              </a:r>
            </a:p>
          </p:txBody>
        </p:sp>
        <p:sp>
          <p:nvSpPr>
            <p:cNvPr id="6165" name="TextBox 19">
              <a:extLst>
                <a:ext uri="{FF2B5EF4-FFF2-40B4-BE49-F238E27FC236}">
                  <a16:creationId xmlns:a16="http://schemas.microsoft.com/office/drawing/2014/main" id="{5144718E-08F6-4796-813D-650FB8ACB2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0200" y="4114800"/>
              <a:ext cx="142859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>
                  <a:solidFill>
                    <a:srgbClr val="004C22"/>
                  </a:solidFill>
                </a:rPr>
                <a:t>Developers</a:t>
              </a:r>
            </a:p>
          </p:txBody>
        </p:sp>
        <p:sp>
          <p:nvSpPr>
            <p:cNvPr id="6166" name="TextBox 20">
              <a:extLst>
                <a:ext uri="{FF2B5EF4-FFF2-40B4-BE49-F238E27FC236}">
                  <a16:creationId xmlns:a16="http://schemas.microsoft.com/office/drawing/2014/main" id="{26E8384B-BCEC-4049-8DDD-682C3A6CF3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2600" y="4572000"/>
              <a:ext cx="98828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>
                  <a:solidFill>
                    <a:srgbClr val="004C22"/>
                  </a:solidFill>
                </a:rPr>
                <a:t>Testers</a:t>
              </a:r>
            </a:p>
          </p:txBody>
        </p:sp>
      </p:grpSp>
      <p:sp>
        <p:nvSpPr>
          <p:cNvPr id="6149" name="TextBox 4">
            <a:extLst>
              <a:ext uri="{FF2B5EF4-FFF2-40B4-BE49-F238E27FC236}">
                <a16:creationId xmlns:a16="http://schemas.microsoft.com/office/drawing/2014/main" id="{553A5D88-D0F9-4C3E-B64B-DEA6841C8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5414" y="1897086"/>
            <a:ext cx="22399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i="1" dirty="0">
                <a:solidFill>
                  <a:srgbClr val="00447F"/>
                </a:solidFill>
              </a:rPr>
              <a:t>360 degrees of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i="1" dirty="0">
                <a:solidFill>
                  <a:srgbClr val="00447F"/>
                </a:solidFill>
              </a:rPr>
              <a:t> perspective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000DA2-5A21-A9AC-17DD-51B1D946CDA2}"/>
              </a:ext>
            </a:extLst>
          </p:cNvPr>
          <p:cNvSpPr txBox="1"/>
          <p:nvPr/>
        </p:nvSpPr>
        <p:spPr>
          <a:xfrm>
            <a:off x="8991600" y="1936567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primary concern map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26A90F-6C07-BDF6-E161-01ED091828ED}"/>
              </a:ext>
            </a:extLst>
          </p:cNvPr>
          <p:cNvSpPr txBox="1"/>
          <p:nvPr/>
        </p:nvSpPr>
        <p:spPr>
          <a:xfrm>
            <a:off x="8458200" y="5334000"/>
            <a:ext cx="36407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Conflicting interests:</a:t>
            </a:r>
          </a:p>
          <a:p>
            <a:pPr marL="285750" indent="-285750">
              <a:buFontTx/>
              <a:buChar char="-"/>
            </a:pPr>
            <a:r>
              <a:rPr lang="en-US" dirty="0"/>
              <a:t>Patients – same-day booking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Doctors – predictable schedule</a:t>
            </a:r>
          </a:p>
        </p:txBody>
      </p:sp>
    </p:spTree>
    <p:extLst>
      <p:ext uri="{BB962C8B-B14F-4D97-AF65-F5344CB8AC3E}">
        <p14:creationId xmlns:p14="http://schemas.microsoft.com/office/powerpoint/2010/main" val="2984100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444C952E-7927-444E-A4B8-0169FBE9FB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Formulate a Vision, Understand Scope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7A9F45B4-104C-4FA5-BEE9-5AA9FCF2589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97280" y="1828800"/>
            <a:ext cx="8671561" cy="463126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Before architecting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Gain a full understanding &amp; alignment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Stakeholders agree on WHAT problem is being solved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Or else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Project drifts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System solves a different problem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e.g.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Built: bank app with gamification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Customers wanted: fast balance check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Wasted: millions of $$$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Why: ignored customers’ interests</a:t>
            </a:r>
          </a:p>
          <a:p>
            <a:pPr lvl="2">
              <a:defRPr/>
            </a:pPr>
            <a:endParaRPr lang="en-US" sz="1800" dirty="0"/>
          </a:p>
          <a:p>
            <a:pPr lvl="2">
              <a:defRPr/>
            </a:pPr>
            <a:endParaRPr lang="en-US" sz="1800" dirty="0"/>
          </a:p>
          <a:p>
            <a:pPr lvl="1" eaLnBrk="1" hangingPunct="1">
              <a:buFont typeface="Symbol" panose="05050102010706020507" pitchFamily="18" charset="2"/>
              <a:buNone/>
              <a:defRPr/>
            </a:pPr>
            <a:endParaRPr lang="en-US" dirty="0"/>
          </a:p>
        </p:txBody>
      </p:sp>
      <p:pic>
        <p:nvPicPr>
          <p:cNvPr id="3074" name="Picture 2" descr="Here's A Cool New &quot;Game&quot; To Play That Will Keep You Occupied For The Next  Five Minutes">
            <a:extLst>
              <a:ext uri="{FF2B5EF4-FFF2-40B4-BE49-F238E27FC236}">
                <a16:creationId xmlns:a16="http://schemas.microsoft.com/office/drawing/2014/main" id="{3E212432-67F3-DE09-1045-4EC64A63C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77200" y="2209800"/>
            <a:ext cx="25908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6057D-9C9D-6BDA-A945-F0CB3F43F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DB46BD32-ECCA-BB7F-9B50-6BFB9A74E8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Formulate a Vision, Understand Scope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886F670C-6181-F137-132C-4CD0952697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97280" y="1828800"/>
            <a:ext cx="10332720" cy="4402666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dirty="0"/>
              <a:t>Solution – Vision &amp; Scope document</a:t>
            </a:r>
          </a:p>
          <a:p>
            <a:pPr eaLnBrk="1" hangingPunct="1">
              <a:defRPr/>
            </a:pPr>
            <a:r>
              <a:rPr lang="en-US" dirty="0"/>
              <a:t>Gain </a:t>
            </a:r>
            <a:r>
              <a:rPr lang="en-US" b="1" dirty="0"/>
              <a:t>understanding and agreement</a:t>
            </a:r>
            <a:r>
              <a:rPr lang="en-US" dirty="0"/>
              <a:t> with the stakeholders on …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b="1" dirty="0"/>
              <a:t>Problem</a:t>
            </a:r>
            <a:r>
              <a:rPr lang="en-US" dirty="0"/>
              <a:t> – the </a:t>
            </a:r>
            <a:r>
              <a:rPr lang="en-US" b="1" dirty="0"/>
              <a:t>business</a:t>
            </a:r>
            <a:r>
              <a:rPr lang="en-US" dirty="0"/>
              <a:t> opportunity or problem to be addressed</a:t>
            </a:r>
            <a:endParaRPr lang="en-US" sz="1600" dirty="0"/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Describe the impact on the business, not just the symptom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Good: online orders fail during peak hours, causing revenue loss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Bad: our monolith is not scalable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orders lost in peak hours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money loss</a:t>
            </a:r>
          </a:p>
          <a:p>
            <a:pPr lvl="3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Why is this one bad?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b="1" dirty="0"/>
              <a:t>Purpose</a:t>
            </a:r>
            <a:r>
              <a:rPr lang="en-US" dirty="0"/>
              <a:t> – what the system is intended to do to address the problem</a:t>
            </a:r>
            <a:endParaRPr lang="en-US" sz="1600" dirty="0"/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e.g. ensure reliable online ordering [by improving scalability &amp; fault tolerance – passable (edges toward tech solution)]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The "what" not the "how" - no tech details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b="1" dirty="0"/>
              <a:t>Vision</a:t>
            </a:r>
            <a:r>
              <a:rPr lang="en-US" dirty="0"/>
              <a:t> – long-term </a:t>
            </a:r>
            <a:r>
              <a:rPr lang="en-US" i="1" dirty="0"/>
              <a:t>strategic</a:t>
            </a:r>
            <a:r>
              <a:rPr lang="en-US" dirty="0"/>
              <a:t> purpose and intent of the system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Good: provide excellent shopping experience across all devices, becoming #1 service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Bad: in sprint 1, we…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Vision outlasts the project</a:t>
            </a:r>
          </a:p>
          <a:p>
            <a:pPr lvl="3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Design where the system is going, not just where it starts</a:t>
            </a:r>
          </a:p>
          <a:p>
            <a:pPr lvl="1" eaLnBrk="1" hangingPunct="1">
              <a:buFont typeface="Symbol" panose="05050102010706020507" pitchFamily="18" charset="2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095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A2D78-A5FF-2F47-A183-D0D0A3AFE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5695871-B2A3-7CC6-C1E6-D7BCA9B736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Formulate a Vision, Understand Scope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0112015-D42B-231D-3363-BE6B7A4B9C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97280" y="1845734"/>
            <a:ext cx="10058400" cy="455506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Solution – Vision &amp; Scope document</a:t>
            </a:r>
          </a:p>
          <a:p>
            <a:pPr eaLnBrk="1" hangingPunct="1">
              <a:defRPr/>
            </a:pPr>
            <a:r>
              <a:rPr lang="en-US" dirty="0"/>
              <a:t>Gain </a:t>
            </a:r>
            <a:r>
              <a:rPr lang="en-US" b="1" dirty="0"/>
              <a:t>understanding and agreement</a:t>
            </a:r>
            <a:r>
              <a:rPr lang="en-US" dirty="0"/>
              <a:t> with the stakeholders on …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b="1" dirty="0"/>
              <a:t>Scope</a:t>
            </a:r>
            <a:r>
              <a:rPr lang="en-US" dirty="0"/>
              <a:t> – long-term vision’s part to be addressed </a:t>
            </a:r>
            <a:r>
              <a:rPr lang="en-US" b="1" dirty="0"/>
              <a:t>now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Vision: excellent shopping experience across all devices, becoming #1 service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Scope:</a:t>
            </a:r>
          </a:p>
          <a:p>
            <a:pPr lvl="3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Mobile app for the US only</a:t>
            </a:r>
          </a:p>
          <a:p>
            <a:pPr lvl="3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Payment integrations</a:t>
            </a:r>
          </a:p>
          <a:p>
            <a:pPr lvl="3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Real-time inventory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What to build &amp; what NOT to build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Avoid scope creep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b="1" dirty="0"/>
              <a:t>System Boundary (scope)</a:t>
            </a:r>
            <a:r>
              <a:rPr lang="en-US" dirty="0"/>
              <a:t> – the boundaries of the problem and solution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Inside: driver app, rider app, matching algorithms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Outside: payment gateway (integrated), Google Maps (integrated)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Can we build a payment gateway? No – Compliance, security, and trust take years to build</a:t>
            </a:r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buFont typeface="Symbol" panose="05050102010706020507" pitchFamily="18" charset="2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636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438B4-344D-AEC1-E9A0-23EF09159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222703A-8714-D819-70DD-719B8D88DB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Formulate a Vision, Understand Scope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48A4B5C-A612-AE10-F719-C99870D5A9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97280" y="1845734"/>
            <a:ext cx="10058400" cy="455506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Example: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Problem: Long patient wait times due to manual check-in.</a:t>
            </a:r>
          </a:p>
          <a:p>
            <a:pPr marL="400050" lvl="1" indent="-182563">
              <a:buFont typeface="Arial" panose="020B0604020202020204" pitchFamily="34" charset="0"/>
              <a:buChar char="•"/>
              <a:defRPr/>
            </a:pPr>
            <a:r>
              <a:rPr lang="en-US" dirty="0"/>
              <a:t>Purpose: Provide patients with a self-service mobile check-in experience that avoids front-desk bottlenecks.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Vision: Become the leading digital healthcare platform by delivering seamless patient experiences from scheduling through discharge.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Scope: Support appointment booking and check-in, pilot in one hospital branch.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Boundary: Payment and insurance processing handled by existing systems, not in scope.</a:t>
            </a:r>
          </a:p>
          <a:p>
            <a:pPr marL="201168" lvl="1" indent="0">
              <a:buNone/>
              <a:defRPr/>
            </a:pPr>
            <a:endParaRPr lang="en-US" sz="1000" dirty="0"/>
          </a:p>
          <a:p>
            <a:pPr marL="201168" lvl="1" indent="0">
              <a:buNone/>
              <a:defRPr/>
            </a:pPr>
            <a:r>
              <a:rPr lang="en-US" sz="2400" dirty="0"/>
              <a:t>Reference point for </a:t>
            </a:r>
            <a:r>
              <a:rPr lang="en-US" sz="2400" i="1" dirty="0"/>
              <a:t>every architectural decision</a:t>
            </a:r>
            <a:r>
              <a:rPr lang="en-US" sz="2400" dirty="0"/>
              <a:t>.</a:t>
            </a:r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buFont typeface="Symbol" panose="05050102010706020507" pitchFamily="18" charset="2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697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E4F32651-C03B-412E-96B9-2D348E8E7E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Problem Statement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310AE55-899C-4755-8D40-00091A7E48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97280" y="1845734"/>
            <a:ext cx="10058400" cy="4555066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Characterize the </a:t>
            </a:r>
            <a:r>
              <a:rPr lang="en-US" altLang="en-US" b="1" dirty="0"/>
              <a:t>business opportunity / problem</a:t>
            </a:r>
          </a:p>
          <a:p>
            <a:pPr eaLnBrk="1" hangingPunct="1"/>
            <a:r>
              <a:rPr lang="en-US" altLang="en-US" dirty="0"/>
              <a:t>With the stakeholders (consensus!), formulate a </a:t>
            </a:r>
            <a:r>
              <a:rPr lang="en-US" altLang="en-US" b="1" dirty="0"/>
              <a:t>problem statement</a:t>
            </a:r>
            <a:r>
              <a:rPr lang="en-US" altLang="en-US" dirty="0"/>
              <a:t>: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b="1" dirty="0"/>
              <a:t>The problem of </a:t>
            </a:r>
            <a:r>
              <a:rPr lang="en-US" altLang="en-US" dirty="0"/>
              <a:t>&lt;</a:t>
            </a:r>
            <a:r>
              <a:rPr lang="en-US" altLang="en-US" i="1" dirty="0"/>
              <a:t>describe the problem</a:t>
            </a:r>
            <a:r>
              <a:rPr lang="en-US" altLang="en-US" dirty="0"/>
              <a:t>&gt;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No solutions / tech details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Business focused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Example keywords: lack of, inconsistency in, delay in, difficulty with, inability to, </a:t>
            </a:r>
            <a:r>
              <a:rPr lang="en-US" altLang="en-US" sz="1600" dirty="0" err="1"/>
              <a:t>etc</a:t>
            </a:r>
            <a:endParaRPr lang="en-US" altLang="en-US" sz="1600" dirty="0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b="1" dirty="0"/>
              <a:t>Affects</a:t>
            </a:r>
            <a:r>
              <a:rPr lang="en-US" altLang="en-US" dirty="0"/>
              <a:t> &lt;</a:t>
            </a:r>
            <a:r>
              <a:rPr lang="en-US" altLang="en-US" i="1" dirty="0"/>
              <a:t>the stakeholders affected by the problem</a:t>
            </a:r>
            <a:r>
              <a:rPr lang="en-US" altLang="en-US" dirty="0"/>
              <a:t>&gt;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Do not skip - missing affected parties means missed requirements later.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b="1" dirty="0"/>
              <a:t>The impact of which is </a:t>
            </a:r>
            <a:r>
              <a:rPr lang="en-US" altLang="en-US" dirty="0"/>
              <a:t>&lt;</a:t>
            </a:r>
            <a:r>
              <a:rPr lang="en-US" altLang="en-US" i="1" dirty="0"/>
              <a:t>what is the impact of the problem</a:t>
            </a:r>
            <a:r>
              <a:rPr lang="en-US" altLang="en-US" dirty="0"/>
              <a:t>&gt;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Negative consequences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Why it matters (very briefly)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b="1" dirty="0"/>
              <a:t>A successful solution would </a:t>
            </a:r>
            <a:r>
              <a:rPr lang="en-US" altLang="en-US" dirty="0"/>
              <a:t>&lt;</a:t>
            </a:r>
            <a:r>
              <a:rPr lang="en-US" altLang="en-US" i="1" dirty="0"/>
              <a:t>list some key benefits of a successful solution</a:t>
            </a:r>
            <a:r>
              <a:rPr lang="en-US" altLang="en-US" dirty="0"/>
              <a:t>&gt;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What success looks like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Don’t specify tech details!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C54C6371-963D-49DE-BED6-7D007A32B3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Example Problem Statement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1DE9369-7CF1-47E9-8436-10D9691A68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19200" y="1845734"/>
            <a:ext cx="9936480" cy="4402666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en-US" altLang="en-US" b="1" dirty="0"/>
              <a:t>The problem of:</a:t>
            </a:r>
            <a:r>
              <a:rPr lang="en-US" altLang="en-US" dirty="0"/>
              <a:t> subpar customer support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800" dirty="0"/>
              <a:t>Bad: customer service is bad – what is bad?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800" dirty="0"/>
              <a:t>Good: </a:t>
            </a:r>
            <a:r>
              <a:rPr lang="en-US" altLang="en-US" sz="1800" b="1" dirty="0"/>
              <a:t>untimely</a:t>
            </a:r>
            <a:r>
              <a:rPr lang="en-US" altLang="en-US" sz="1800" dirty="0"/>
              <a:t> and </a:t>
            </a:r>
            <a:r>
              <a:rPr lang="en-US" altLang="en-US" sz="1800" b="1" dirty="0"/>
              <a:t>improper</a:t>
            </a:r>
            <a:r>
              <a:rPr lang="en-US" altLang="en-US" sz="1800" dirty="0"/>
              <a:t> resolution of customer service issues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altLang="en-US" sz="1600" dirty="0"/>
              <a:t>Addresses specifics</a:t>
            </a:r>
            <a:endParaRPr lang="en-US" altLang="en-US" sz="1600" b="1" dirty="0"/>
          </a:p>
          <a:p>
            <a:pPr marL="114300" indent="-90488">
              <a:buNone/>
            </a:pPr>
            <a:r>
              <a:rPr lang="en-US" altLang="en-US" b="1" dirty="0"/>
              <a:t>Affects: </a:t>
            </a:r>
            <a:r>
              <a:rPr lang="en-US" altLang="en-US" dirty="0"/>
              <a:t>our customers, customer support reps and service technicians.</a:t>
            </a:r>
          </a:p>
          <a:p>
            <a:pPr marL="57150" indent="0">
              <a:buNone/>
            </a:pPr>
            <a:r>
              <a:rPr lang="en-US" altLang="en-US" b="1" dirty="0"/>
              <a:t>The impact of which is: </a:t>
            </a:r>
            <a:r>
              <a:rPr lang="en-US" altLang="en-US" dirty="0"/>
              <a:t>customer dissatisfaction, perceived lack of quality, unhappy employees and loss of revenue (give specific number if possible).</a:t>
            </a:r>
          </a:p>
          <a:p>
            <a:pPr marL="57150" indent="0">
              <a:buNone/>
            </a:pPr>
            <a:r>
              <a:rPr lang="en-US" altLang="en-US" b="1" dirty="0"/>
              <a:t>A successful solution would: </a:t>
            </a:r>
          </a:p>
          <a:p>
            <a:pPr lvl="1"/>
            <a:r>
              <a:rPr lang="en-US" altLang="en-US" sz="2000" dirty="0"/>
              <a:t>Provide support reps real-time access to accurate information</a:t>
            </a:r>
          </a:p>
          <a:p>
            <a:pPr lvl="1"/>
            <a:r>
              <a:rPr lang="en-US" altLang="en-US" sz="2000" dirty="0"/>
              <a:t>Facilitate dispatch of service technicians, in a timely manner </a:t>
            </a:r>
            <a:r>
              <a:rPr lang="en-US" altLang="en-US" sz="2000" b="1" dirty="0"/>
              <a:t>only</a:t>
            </a:r>
            <a:r>
              <a:rPr lang="en-US" altLang="en-US" sz="2000" dirty="0"/>
              <a:t> </a:t>
            </a:r>
            <a:r>
              <a:rPr lang="en-US" altLang="en-US" sz="2000" b="1" dirty="0"/>
              <a:t>to those locations which genuinely need their assistance</a:t>
            </a:r>
          </a:p>
          <a:p>
            <a:pPr lvl="2"/>
            <a:r>
              <a:rPr lang="en-US" altLang="en-US" sz="1600" dirty="0"/>
              <a:t>Some can be resolved by support reps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5992A-6CD8-640F-1A18-2FF6D56E3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D940339F-289F-0099-BE94-35ADE2168D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Example Problem Statement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FE73E5A6-C7AB-1572-C047-34B381E879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19200" y="1845734"/>
            <a:ext cx="9936480" cy="4402666"/>
          </a:xfrm>
        </p:spPr>
        <p:txBody>
          <a:bodyPr>
            <a:normAutofit/>
          </a:bodyPr>
          <a:lstStyle/>
          <a:p>
            <a:r>
              <a:rPr lang="en-US" sz="2400" b="1" i="1" dirty="0"/>
              <a:t>The problem of</a:t>
            </a:r>
            <a:r>
              <a:rPr lang="en-US" sz="2400" i="1" dirty="0"/>
              <a:t> untimely and improper resolution of customer service issues </a:t>
            </a:r>
            <a:r>
              <a:rPr lang="en-US" sz="2400" b="1" i="1" dirty="0"/>
              <a:t>affects</a:t>
            </a:r>
            <a:r>
              <a:rPr lang="en-US" sz="2400" i="1" dirty="0"/>
              <a:t> our customers, customer support representatives, and service technicians. </a:t>
            </a:r>
            <a:r>
              <a:rPr lang="en-US" sz="2400" b="1" i="1" dirty="0"/>
              <a:t>The impact of which is</a:t>
            </a:r>
            <a:r>
              <a:rPr lang="en-US" sz="2400" i="1" dirty="0"/>
              <a:t> customer dissatisfaction, a perceived lack of quality, unhappy employees, and an estimated $1.2M loss of annual revenue. </a:t>
            </a:r>
            <a:r>
              <a:rPr lang="en-US" sz="2400" b="1" i="1" dirty="0"/>
              <a:t>A successful solution would</a:t>
            </a:r>
            <a:r>
              <a:rPr lang="en-US" sz="2400" i="1" dirty="0"/>
              <a:t> enable support representatives to resolve issues quickly and consistently, and ensure service technicians are dispatched only to locations that genuinely require on-site assistance.</a:t>
            </a:r>
          </a:p>
          <a:p>
            <a:br>
              <a:rPr lang="en-US" sz="1600" dirty="0"/>
            </a:b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906152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3FD9BA0A-5966-490E-863C-E1349988A6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System Purpose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670B16A9-D719-4CCE-B1C1-F0B0460CA3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95400" y="1845734"/>
            <a:ext cx="9860280" cy="4402666"/>
          </a:xfrm>
        </p:spPr>
        <p:txBody>
          <a:bodyPr>
            <a:normAutofit fontScale="92500" lnSpcReduction="10000"/>
          </a:bodyPr>
          <a:lstStyle/>
          <a:p>
            <a:pPr marL="0" lvl="1" indent="0">
              <a:lnSpc>
                <a:spcPct val="80000"/>
              </a:lnSpc>
              <a:buNone/>
              <a:defRPr/>
            </a:pPr>
            <a:r>
              <a:rPr lang="en-US" sz="2200" dirty="0"/>
              <a:t>Why THIS project is needed</a:t>
            </a:r>
          </a:p>
          <a:p>
            <a:pPr marL="468630" lvl="2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How it’s going to address the problem</a:t>
            </a:r>
          </a:p>
          <a:p>
            <a:pPr marL="468630" lvl="2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Not technology, but essence</a:t>
            </a:r>
          </a:p>
          <a:p>
            <a:pPr>
              <a:lnSpc>
                <a:spcPct val="80000"/>
              </a:lnSpc>
              <a:defRPr/>
            </a:pPr>
            <a:r>
              <a:rPr lang="en-US" sz="2200" dirty="0"/>
              <a:t>Essence - fundamental purpose of the system to exists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Should tie to the original problem statement!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All requirements must serve this purpose – define a purpose well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200" dirty="0"/>
              <a:t>Problem: bank clients cannot withdraw money when the office is closed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200" dirty="0"/>
              <a:t>Purpose (ATM): let clients withdraw money at any time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Essence: withdraw money from a bank account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Implementation: cards, PINs, buttons, etc.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Lots of technological solutions, but only one essence / essential goal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700" dirty="0"/>
              <a:t>e.g. replace cards by biometrics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700" dirty="0"/>
              <a:t>Different feature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700" dirty="0"/>
              <a:t>Same essence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en-US" sz="1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46C66-8D97-AF6E-1798-03CB86401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07BDFA4-91B0-F0BD-3AB8-0B632B7978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System Purpose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6A86584-3E47-50E6-C843-DA1409A451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97280" y="1845734"/>
            <a:ext cx="10104120" cy="4402666"/>
          </a:xfrm>
        </p:spPr>
        <p:txBody>
          <a:bodyPr>
            <a:normAutofit/>
          </a:bodyPr>
          <a:lstStyle/>
          <a:p>
            <a:pPr marL="0" lvl="1" indent="0">
              <a:lnSpc>
                <a:spcPct val="80000"/>
              </a:lnSpc>
              <a:buNone/>
              <a:defRPr/>
            </a:pPr>
            <a:r>
              <a:rPr lang="en-US" sz="2000" dirty="0"/>
              <a:t>Check the scope against the purpose</a:t>
            </a:r>
          </a:p>
          <a:p>
            <a:pPr marL="0" lvl="1" indent="0">
              <a:lnSpc>
                <a:spcPct val="80000"/>
              </a:lnSpc>
              <a:buNone/>
              <a:defRPr/>
            </a:pPr>
            <a:endParaRPr lang="en-US" sz="2000" dirty="0"/>
          </a:p>
          <a:p>
            <a:pPr marL="0" lvl="1" indent="0">
              <a:lnSpc>
                <a:spcPct val="80000"/>
              </a:lnSpc>
              <a:buNone/>
              <a:defRPr/>
            </a:pPr>
            <a:r>
              <a:rPr lang="en-US" sz="2000" dirty="0"/>
              <a:t>Problem: Patients need to check-in manually</a:t>
            </a:r>
          </a:p>
          <a:p>
            <a:pPr marL="0" lvl="1" indent="0">
              <a:lnSpc>
                <a:spcPct val="80000"/>
              </a:lnSpc>
              <a:buNone/>
              <a:defRPr/>
            </a:pPr>
            <a:r>
              <a:rPr lang="en-US" sz="2000" dirty="0"/>
              <a:t>Purpose: Self check-in without staff assistance</a:t>
            </a:r>
          </a:p>
          <a:p>
            <a:pPr marL="0" lvl="1" indent="0">
              <a:lnSpc>
                <a:spcPct val="80000"/>
              </a:lnSpc>
              <a:buNone/>
              <a:defRPr/>
            </a:pPr>
            <a:r>
              <a:rPr lang="en-US" sz="2000" dirty="0"/>
              <a:t>What was implemented:</a:t>
            </a:r>
          </a:p>
          <a:p>
            <a:pPr marL="468630" lvl="2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Chat</a:t>
            </a:r>
          </a:p>
          <a:p>
            <a:pPr marL="468630" lvl="2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Health articles</a:t>
            </a:r>
          </a:p>
          <a:p>
            <a:pPr marL="468630" lvl="2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Appointment calendar</a:t>
            </a:r>
          </a:p>
          <a:p>
            <a:pPr marL="468630" lvl="2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Insurance card storage</a:t>
            </a:r>
          </a:p>
          <a:p>
            <a:pPr marL="468630" lvl="2" indent="-28575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Parking payments</a:t>
            </a:r>
          </a:p>
          <a:p>
            <a:pPr marL="468630" lvl="2" indent="-285750">
              <a:lnSpc>
                <a:spcPct val="80000"/>
              </a:lnSpc>
              <a:defRPr/>
            </a:pPr>
            <a:endParaRPr lang="en-US" sz="2000" dirty="0"/>
          </a:p>
          <a:p>
            <a:pPr marL="0" lvl="1" indent="0">
              <a:lnSpc>
                <a:spcPct val="80000"/>
              </a:lnSpc>
              <a:buNone/>
              <a:defRPr/>
            </a:pPr>
            <a:r>
              <a:rPr lang="en-US" sz="2000" dirty="0"/>
              <a:t>Did it serve the purpose?</a:t>
            </a:r>
          </a:p>
          <a:p>
            <a:pPr marL="525780" lvl="2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Was the purpose poorly defined, or was it ignored?</a:t>
            </a:r>
          </a:p>
        </p:txBody>
      </p:sp>
    </p:spTree>
    <p:extLst>
      <p:ext uri="{BB962C8B-B14F-4D97-AF65-F5344CB8AC3E}">
        <p14:creationId xmlns:p14="http://schemas.microsoft.com/office/powerpoint/2010/main" val="1569490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7C52A-280B-A362-4373-C647D2879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C7790D1C-AA36-BB8B-A464-EE84E8FB61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78163" y="2971800"/>
            <a:ext cx="6035675" cy="527050"/>
          </a:xfrm>
        </p:spPr>
        <p:txBody>
          <a:bodyPr/>
          <a:lstStyle/>
          <a:p>
            <a:pPr algn="ctr"/>
            <a:r>
              <a:rPr lang="en-US" altLang="en-US" sz="3200" dirty="0"/>
              <a:t>Why Does Software Get Built?</a:t>
            </a:r>
          </a:p>
        </p:txBody>
      </p:sp>
    </p:spTree>
    <p:extLst>
      <p:ext uri="{BB962C8B-B14F-4D97-AF65-F5344CB8AC3E}">
        <p14:creationId xmlns:p14="http://schemas.microsoft.com/office/powerpoint/2010/main" val="1774906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E49D3A5B-CC32-4596-AA3F-746B92FEB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Purpose, Advantage, Measurement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03BD7AA8-20B0-4769-904D-B68F2BF79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i="1" u="sng" dirty="0"/>
              <a:t>P</a:t>
            </a:r>
            <a:r>
              <a:rPr lang="en-US" altLang="en-US" dirty="0"/>
              <a:t>urpose:  What the system will do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Justify why resources should be spent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i="1" u="sng" dirty="0"/>
              <a:t>A</a:t>
            </a:r>
            <a:r>
              <a:rPr lang="en-US" altLang="en-US" dirty="0"/>
              <a:t>dvantage: What business advantage does it provide?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e.g. ATM: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/>
              <a:t>Less tellers </a:t>
            </a: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Lower salary expenses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/>
              <a:t>Extended service hours </a:t>
            </a: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happy customers are happy </a:t>
            </a: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retention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/>
              <a:t>Customer convenience </a:t>
            </a: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retention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i="1" u="sng" dirty="0"/>
              <a:t>M</a:t>
            </a:r>
            <a:r>
              <a:rPr lang="en-US" altLang="en-US" sz="2200" dirty="0"/>
              <a:t>easurement: How do you measure the advantage?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40% less in-person withdrawals </a:t>
            </a:r>
            <a:r>
              <a:rPr lang="en-US" altLang="en-US" dirty="0">
                <a:sym typeface="Wingdings" panose="05000000000000000000" pitchFamily="2" charset="2"/>
              </a:rPr>
              <a:t></a:t>
            </a:r>
            <a:r>
              <a:rPr lang="en-US" altLang="en-US" dirty="0"/>
              <a:t> fire 40% of tellers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Customer happiness up by 13% </a:t>
            </a:r>
            <a:r>
              <a:rPr lang="en-US" altLang="en-US" dirty="0">
                <a:sym typeface="Wingdings" panose="05000000000000000000" pitchFamily="2" charset="2"/>
              </a:rPr>
              <a:t></a:t>
            </a:r>
            <a:r>
              <a:rPr lang="en-US" altLang="en-US" dirty="0"/>
              <a:t> 7% less switch to other banks</a:t>
            </a:r>
          </a:p>
          <a:p>
            <a:pPr eaLnBrk="1" hangingPunct="1">
              <a:lnSpc>
                <a:spcPct val="80000"/>
              </a:lnSpc>
              <a:buFont typeface="Symbol" panose="05050102010706020507" pitchFamily="18" charset="2"/>
              <a:buNone/>
            </a:pPr>
            <a:endParaRPr lang="en-US" altLang="en-US" sz="1200" dirty="0"/>
          </a:p>
          <a:p>
            <a:endParaRPr lang="en-US" altLang="en-US" dirty="0"/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4812F5C5-259A-4EA5-8246-3A6F71F02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2813" y="5813425"/>
            <a:ext cx="2936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none" lIns="82296" rIns="82296">
            <a:spAutoFit/>
          </a:bodyPr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[Robertson and Robertson]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A6DEE-E97C-33FE-3E5C-5BD297D13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559AA2B9-1523-8222-6377-2D7E3C0F5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Purpose, Advantage, Measurement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852E70EC-8DB9-C551-A6CA-F114863EA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828799"/>
            <a:ext cx="9936480" cy="438742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dirty="0"/>
              <a:t>Why?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You are C-level management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Somebody tells you "I have a genius idea! Will save $1k per year!"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You need to understand the profit &amp; expenses &amp; feasibility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Cost-benefit analysis!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b="1" dirty="0"/>
              <a:t>Reasonable?</a:t>
            </a:r>
            <a:r>
              <a:rPr lang="en-US" altLang="en-US" dirty="0"/>
              <a:t>  Is effort (cost) &lt; advantage (value)?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/>
              <a:t>New portal costs $50k, but saves only $1k / year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b="1" dirty="0"/>
              <a:t>Feasible?</a:t>
            </a:r>
            <a:r>
              <a:rPr lang="en-US" altLang="en-US" dirty="0"/>
              <a:t>  Can the system achieve the measurement?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/>
              <a:t>Patient wait time from 40 minutes to 5 minutes? Really?...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b="1" dirty="0"/>
              <a:t>Achievable?</a:t>
            </a:r>
            <a:r>
              <a:rPr lang="en-US" altLang="en-US" dirty="0"/>
              <a:t>  Does the organization have (or can acquire) the skills to build and operate the system?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/>
              <a:t>Small startup building a cloud datacenter?.. </a:t>
            </a:r>
          </a:p>
          <a:p>
            <a:r>
              <a:rPr lang="en-US" altLang="en-US" dirty="0"/>
              <a:t>Is the project practical?</a:t>
            </a: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54763101-47CE-3FEF-16BF-6EC6290A7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2813" y="5813425"/>
            <a:ext cx="2936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none" lIns="82296" rIns="82296">
            <a:spAutoFit/>
          </a:bodyPr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[Robertson and Robertson]</a:t>
            </a:r>
          </a:p>
        </p:txBody>
      </p:sp>
    </p:spTree>
    <p:extLst>
      <p:ext uri="{BB962C8B-B14F-4D97-AF65-F5344CB8AC3E}">
        <p14:creationId xmlns:p14="http://schemas.microsoft.com/office/powerpoint/2010/main" val="2017440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D4A55A9-5D9F-4256-859D-18BC07C0E8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Purpose, Advantage, Measurement (PAM) Example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3BEE4CF3-8319-4D39-A9F2-D7D0751632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19200" y="1845734"/>
            <a:ext cx="9906000" cy="3183466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/>
              <a:t>Winter Road Maintenance system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b="1" dirty="0"/>
              <a:t>Purpose</a:t>
            </a:r>
            <a:r>
              <a:rPr lang="en-US" altLang="en-US" dirty="0"/>
              <a:t>:  Accurate forecasting road freezing times &amp; dispatching de-icing trucks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b="1" dirty="0"/>
              <a:t>Advantage</a:t>
            </a:r>
            <a:r>
              <a:rPr lang="en-US" altLang="en-US" dirty="0"/>
              <a:t>: Reduce road accidents by forecasting icy road conditions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b="1" dirty="0"/>
              <a:t>Measurement</a:t>
            </a:r>
            <a:r>
              <a:rPr lang="en-US" altLang="en-US" dirty="0"/>
              <a:t>: Ice-caused accidents &lt; 15% of accidents</a:t>
            </a:r>
          </a:p>
          <a:p>
            <a:pPr eaLnBrk="1" hangingPunct="1"/>
            <a:r>
              <a:rPr lang="en-US" altLang="en-US" dirty="0"/>
              <a:t>Additional purpose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b="1" dirty="0"/>
              <a:t>Purpose</a:t>
            </a:r>
            <a:r>
              <a:rPr lang="en-US" altLang="en-US" dirty="0"/>
              <a:t>: Save money on winter road maintenance costs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b="1" dirty="0"/>
              <a:t>Advantage</a:t>
            </a:r>
            <a:r>
              <a:rPr lang="en-US" altLang="en-US" dirty="0"/>
              <a:t>: Reduced unnecessary de-icing 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b="1" dirty="0"/>
              <a:t>Measurement</a:t>
            </a:r>
            <a:r>
              <a:rPr lang="en-US" altLang="en-US" dirty="0"/>
              <a:t>: De-icing cost to be reduced by 25%</a:t>
            </a:r>
          </a:p>
          <a:p>
            <a:pPr lvl="1" eaLnBrk="1" hangingPunct="1"/>
            <a:endParaRPr lang="en-US" altLang="en-US" sz="1900" dirty="0"/>
          </a:p>
          <a:p>
            <a:pPr marL="200025" lvl="1" indent="-142875">
              <a:buNone/>
            </a:pPr>
            <a:r>
              <a:rPr lang="en-US" altLang="en-US" sz="2000" dirty="0"/>
              <a:t>You can approve or reject, what do you do? Why?</a:t>
            </a:r>
          </a:p>
        </p:txBody>
      </p:sp>
      <p:sp>
        <p:nvSpPr>
          <p:cNvPr id="12292" name="Text Box 4">
            <a:extLst>
              <a:ext uri="{FF2B5EF4-FFF2-40B4-BE49-F238E27FC236}">
                <a16:creationId xmlns:a16="http://schemas.microsoft.com/office/drawing/2014/main" id="{27933290-05DD-48E9-9287-53D418F993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5940219"/>
            <a:ext cx="2936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none" lIns="82296" rIns="82296">
            <a:spAutoFit/>
          </a:bodyPr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[Robertson and Robertson]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154A07-2BDF-0F68-0F80-BCA9E0E23F15}"/>
              </a:ext>
            </a:extLst>
          </p:cNvPr>
          <p:cNvSpPr txBox="1"/>
          <p:nvPr/>
        </p:nvSpPr>
        <p:spPr>
          <a:xfrm>
            <a:off x="1217295" y="4953000"/>
            <a:ext cx="10713720" cy="911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" lvl="1" eaLnBrk="1" hangingPunct="1">
              <a:lnSpc>
                <a:spcPct val="80000"/>
              </a:lnSpc>
            </a:pPr>
            <a:r>
              <a:rPr lang="en-US" altLang="en-US" b="1" dirty="0">
                <a:latin typeface="+mn-lt"/>
              </a:rPr>
              <a:t>Reasonable?</a:t>
            </a:r>
            <a:r>
              <a:rPr lang="en-US" altLang="en-US" dirty="0">
                <a:latin typeface="+mn-lt"/>
              </a:rPr>
              <a:t>  Is cost &lt; advantage?</a:t>
            </a:r>
          </a:p>
          <a:p>
            <a:pPr marL="57150" lvl="1"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altLang="en-US" b="1" dirty="0">
                <a:latin typeface="+mn-lt"/>
              </a:rPr>
              <a:t>Feasible?</a:t>
            </a:r>
            <a:r>
              <a:rPr lang="en-US" altLang="en-US" dirty="0">
                <a:latin typeface="+mn-lt"/>
              </a:rPr>
              <a:t>  Can the system achieve the measurement?</a:t>
            </a:r>
          </a:p>
          <a:p>
            <a:pPr marL="57150" lvl="1"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altLang="en-US" b="1" dirty="0">
                <a:latin typeface="+mn-lt"/>
              </a:rPr>
              <a:t>Achievable?</a:t>
            </a:r>
            <a:r>
              <a:rPr lang="en-US" altLang="en-US" dirty="0">
                <a:latin typeface="+mn-lt"/>
              </a:rPr>
              <a:t>  Can the company create &amp; maintain the system?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>
            <a:extLst>
              <a:ext uri="{FF2B5EF4-FFF2-40B4-BE49-F238E27FC236}">
                <a16:creationId xmlns:a16="http://schemas.microsoft.com/office/drawing/2014/main" id="{64EE32D9-4E76-4A59-8D42-D05AAF0F44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Vision Statement of the Solution</a:t>
            </a:r>
          </a:p>
        </p:txBody>
      </p:sp>
      <p:sp>
        <p:nvSpPr>
          <p:cNvPr id="20483" name="Rectangle 6">
            <a:extLst>
              <a:ext uri="{FF2B5EF4-FFF2-40B4-BE49-F238E27FC236}">
                <a16:creationId xmlns:a16="http://schemas.microsoft.com/office/drawing/2014/main" id="{B40EDB82-563D-4E84-BB47-EE821F3240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97280" y="1845734"/>
            <a:ext cx="10027920" cy="402336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1 project, 3 different teams, 3 different project understandings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Same features are envisioned differently</a:t>
            </a:r>
            <a:endParaRPr lang="en-US" sz="2000" dirty="0"/>
          </a:p>
          <a:p>
            <a:pPr eaLnBrk="1" hangingPunct="1">
              <a:defRPr/>
            </a:pPr>
            <a:r>
              <a:rPr lang="en-US" b="1" dirty="0"/>
              <a:t>Strategic vision for how the system will achieve </a:t>
            </a:r>
            <a:r>
              <a:rPr lang="en-US" sz="2200" b="1" dirty="0"/>
              <a:t>business objectives</a:t>
            </a: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dirty="0"/>
              <a:t>Guides design and feature decisions throughout development — if a choice conflicts with the vision, it's rejected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e.g. Kindle - "every book, ever printed, in any language, available in under 60 seconds."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Vision emphasizes </a:t>
            </a:r>
            <a:r>
              <a:rPr lang="en-US" sz="1600" b="1" i="1" dirty="0"/>
              <a:t>speed</a:t>
            </a:r>
            <a:r>
              <a:rPr lang="en-US" sz="1600" dirty="0"/>
              <a:t>, won't prioritize a feature that slows down UX.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9358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B7982-39B1-50B1-19CE-3139FE67E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>
            <a:extLst>
              <a:ext uri="{FF2B5EF4-FFF2-40B4-BE49-F238E27FC236}">
                <a16:creationId xmlns:a16="http://schemas.microsoft.com/office/drawing/2014/main" id="{5B1E2D7B-41B9-8C3D-F012-2610DBDEFE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Vision Statement of the Solution</a:t>
            </a:r>
          </a:p>
        </p:txBody>
      </p:sp>
      <p:sp>
        <p:nvSpPr>
          <p:cNvPr id="20483" name="Rectangle 6">
            <a:extLst>
              <a:ext uri="{FF2B5EF4-FFF2-40B4-BE49-F238E27FC236}">
                <a16:creationId xmlns:a16="http://schemas.microsoft.com/office/drawing/2014/main" id="{C41E09CC-2E8C-EAC5-FD64-1DE4C43199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97280" y="1845734"/>
            <a:ext cx="10058400" cy="4402666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US" sz="2200" dirty="0"/>
              <a:t>Template for a consensus among stakeholders</a:t>
            </a: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sz="1900" b="1" dirty="0"/>
              <a:t>For</a:t>
            </a:r>
            <a:r>
              <a:rPr lang="en-US" sz="1900" dirty="0"/>
              <a:t> &lt;</a:t>
            </a:r>
            <a:r>
              <a:rPr lang="en-US" sz="1900" i="1" dirty="0"/>
              <a:t>customer</a:t>
            </a:r>
            <a:r>
              <a:rPr lang="en-US" sz="1900" dirty="0"/>
              <a:t>&gt; - primary beneficiary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700" dirty="0"/>
              <a:t>voters</a:t>
            </a: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sz="1900" b="1" dirty="0"/>
              <a:t>Who</a:t>
            </a:r>
            <a:r>
              <a:rPr lang="en-US" sz="1900" dirty="0"/>
              <a:t> &lt;</a:t>
            </a:r>
            <a:r>
              <a:rPr lang="en-US" sz="1900" i="1" dirty="0"/>
              <a:t>problem statement(s)</a:t>
            </a:r>
            <a:r>
              <a:rPr lang="en-US" sz="1900" dirty="0"/>
              <a:t>&gt; - main pain points of beneficiaries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Currently cannot cast votes outside of designated polling locations</a:t>
            </a: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sz="1900" b="1" dirty="0"/>
              <a:t>The</a:t>
            </a:r>
            <a:r>
              <a:rPr lang="en-US" sz="1900" dirty="0"/>
              <a:t> &lt;</a:t>
            </a:r>
            <a:r>
              <a:rPr lang="en-US" sz="1900" i="1" dirty="0"/>
              <a:t>system name </a:t>
            </a:r>
            <a:r>
              <a:rPr lang="en-US" sz="1900" dirty="0"/>
              <a:t>&gt; - so we can reference it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1700" dirty="0"/>
              <a:t>Tiger Voting Kiosk</a:t>
            </a:r>
            <a:endParaRPr lang="en-US" sz="1700" dirty="0"/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b="1" dirty="0"/>
              <a:t>Is</a:t>
            </a:r>
            <a:r>
              <a:rPr lang="en-US" sz="2000" dirty="0"/>
              <a:t> </a:t>
            </a:r>
            <a:r>
              <a:rPr lang="en-US" sz="1900" dirty="0"/>
              <a:t>&lt;</a:t>
            </a:r>
            <a:r>
              <a:rPr lang="en-US" sz="1900" i="1" dirty="0"/>
              <a:t>system category&gt;</a:t>
            </a:r>
            <a:r>
              <a:rPr lang="en-US" sz="1900" dirty="0"/>
              <a:t> - brief idea what it is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1700" dirty="0"/>
              <a:t>An electronic voting machine</a:t>
            </a:r>
            <a:endParaRPr lang="en-US" sz="1700" dirty="0"/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sz="1900" b="1" dirty="0"/>
              <a:t>That</a:t>
            </a:r>
            <a:r>
              <a:rPr lang="en-US" sz="1900" dirty="0"/>
              <a:t> &lt;</a:t>
            </a:r>
            <a:r>
              <a:rPr lang="en-US" sz="1900" i="1" dirty="0"/>
              <a:t>key</a:t>
            </a:r>
            <a:r>
              <a:rPr lang="en-US" sz="1900" dirty="0"/>
              <a:t> </a:t>
            </a:r>
            <a:r>
              <a:rPr lang="en-US" sz="1900" i="1" dirty="0"/>
              <a:t>benefits</a:t>
            </a:r>
            <a:r>
              <a:rPr lang="en-US" sz="1900" dirty="0"/>
              <a:t>&gt; - core advantage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1700" dirty="0"/>
              <a:t>Will comply with all election laws, provide an easy-to-use interface, and be fully secure</a:t>
            </a:r>
            <a:endParaRPr lang="en-US" sz="1700" dirty="0"/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sz="1900" b="1" dirty="0"/>
              <a:t>Unlike</a:t>
            </a:r>
            <a:r>
              <a:rPr lang="en-US" sz="1900" dirty="0"/>
              <a:t> &lt;</a:t>
            </a:r>
            <a:r>
              <a:rPr lang="en-US" sz="1900" i="1" dirty="0"/>
              <a:t>existing or alternative solutions</a:t>
            </a:r>
            <a:r>
              <a:rPr lang="en-US" sz="1900" dirty="0"/>
              <a:t>&gt; - what are the current options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700" dirty="0"/>
              <a:t>Existing proprietary voting machines</a:t>
            </a: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sz="1900" b="1" dirty="0"/>
              <a:t>Our System </a:t>
            </a:r>
            <a:r>
              <a:rPr lang="en-US" sz="1900" dirty="0"/>
              <a:t>&lt;</a:t>
            </a:r>
            <a:r>
              <a:rPr lang="en-US" sz="1900" i="1" dirty="0"/>
              <a:t>is an x that provides y</a:t>
            </a:r>
            <a:r>
              <a:rPr lang="en-US" sz="1900" dirty="0"/>
              <a:t>&gt; - how it is different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1700" dirty="0"/>
              <a:t>Will redundantly record every vote on paper to enable recounts and prevent fraud</a:t>
            </a:r>
            <a:endParaRPr lang="en-US" sz="1700" dirty="0"/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4666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380A2-8C5B-610A-C56C-DA9F8066F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>
            <a:extLst>
              <a:ext uri="{FF2B5EF4-FFF2-40B4-BE49-F238E27FC236}">
                <a16:creationId xmlns:a16="http://schemas.microsoft.com/office/drawing/2014/main" id="{9FD50AAD-7863-D2E7-BB4A-DCA069FC88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Vision Statement of the Solution</a:t>
            </a:r>
          </a:p>
        </p:txBody>
      </p:sp>
      <p:sp>
        <p:nvSpPr>
          <p:cNvPr id="20483" name="Rectangle 6">
            <a:extLst>
              <a:ext uri="{FF2B5EF4-FFF2-40B4-BE49-F238E27FC236}">
                <a16:creationId xmlns:a16="http://schemas.microsoft.com/office/drawing/2014/main" id="{428BE175-4E72-FA95-045F-9C1DF40440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97280" y="1845734"/>
            <a:ext cx="10058400" cy="4402666"/>
          </a:xfrm>
        </p:spPr>
        <p:txBody>
          <a:bodyPr>
            <a:normAutofit/>
          </a:bodyPr>
          <a:lstStyle/>
          <a:p>
            <a:pPr marL="201168" lvl="1" indent="0" eaLnBrk="1" hangingPunct="1">
              <a:buNone/>
              <a:defRPr/>
            </a:pPr>
            <a:r>
              <a:rPr lang="en-US" sz="2400" b="1" dirty="0"/>
              <a:t>For</a:t>
            </a:r>
            <a:r>
              <a:rPr lang="en-US" sz="2400" dirty="0"/>
              <a:t> </a:t>
            </a:r>
            <a:r>
              <a:rPr lang="en-US" sz="2400" i="1" dirty="0"/>
              <a:t>voters</a:t>
            </a:r>
            <a:r>
              <a:rPr lang="en-US" sz="2400" dirty="0"/>
              <a:t> </a:t>
            </a:r>
            <a:r>
              <a:rPr lang="en-US" sz="2400" b="1" dirty="0"/>
              <a:t>Who</a:t>
            </a:r>
            <a:r>
              <a:rPr lang="en-US" sz="2400" dirty="0"/>
              <a:t> </a:t>
            </a:r>
            <a:r>
              <a:rPr lang="en-US" sz="2400" i="1" dirty="0"/>
              <a:t>currently cannot cast votes outside of designated polling locations</a:t>
            </a:r>
            <a:r>
              <a:rPr lang="en-US" sz="2400" dirty="0"/>
              <a:t> </a:t>
            </a:r>
            <a:r>
              <a:rPr lang="en-US" sz="2400" b="1" dirty="0"/>
              <a:t>The</a:t>
            </a:r>
            <a:r>
              <a:rPr lang="en-US" sz="2400" dirty="0"/>
              <a:t> </a:t>
            </a:r>
            <a:r>
              <a:rPr lang="en-US" altLang="en-US" sz="2400" i="1" dirty="0"/>
              <a:t>Tiger Voting Kiosk</a:t>
            </a:r>
            <a:r>
              <a:rPr lang="en-US" altLang="en-US" sz="2400" dirty="0"/>
              <a:t> </a:t>
            </a:r>
            <a:r>
              <a:rPr lang="en-US" sz="2400" b="1" dirty="0"/>
              <a:t>Is</a:t>
            </a:r>
            <a:r>
              <a:rPr lang="en-US" sz="2400" dirty="0"/>
              <a:t> </a:t>
            </a:r>
            <a:r>
              <a:rPr lang="en-US" sz="2400" i="1" dirty="0"/>
              <a:t>an </a:t>
            </a:r>
            <a:r>
              <a:rPr lang="en-US" altLang="en-US" sz="2400" i="1" dirty="0"/>
              <a:t>electronic voting machine</a:t>
            </a:r>
            <a:r>
              <a:rPr lang="en-US" altLang="en-US" sz="2400" dirty="0"/>
              <a:t> </a:t>
            </a:r>
            <a:r>
              <a:rPr lang="en-US" sz="2400" b="1" dirty="0"/>
              <a:t>That</a:t>
            </a:r>
            <a:r>
              <a:rPr lang="en-US" sz="2400" dirty="0"/>
              <a:t> </a:t>
            </a:r>
            <a:r>
              <a:rPr lang="en-US" sz="2400" i="1" dirty="0"/>
              <a:t>will </a:t>
            </a:r>
            <a:r>
              <a:rPr lang="en-US" altLang="en-US" sz="2400" i="1" dirty="0"/>
              <a:t>comply with all election laws, provide an easy-to-use interface, and be fully secure</a:t>
            </a:r>
            <a:r>
              <a:rPr lang="en-US" altLang="en-US" sz="2400" dirty="0"/>
              <a:t> </a:t>
            </a:r>
            <a:r>
              <a:rPr lang="en-US" sz="2400" b="1" dirty="0"/>
              <a:t>Unlike</a:t>
            </a:r>
            <a:r>
              <a:rPr lang="en-US" sz="2400" dirty="0"/>
              <a:t> </a:t>
            </a:r>
            <a:r>
              <a:rPr lang="en-US" sz="2400" i="1" dirty="0"/>
              <a:t>existing proprietary voting machines</a:t>
            </a:r>
            <a:r>
              <a:rPr lang="en-US" sz="2400" dirty="0"/>
              <a:t> </a:t>
            </a:r>
            <a:r>
              <a:rPr lang="en-US" sz="2400" b="1" dirty="0"/>
              <a:t>Our System</a:t>
            </a:r>
            <a:r>
              <a:rPr lang="en-US" sz="2400" dirty="0"/>
              <a:t> </a:t>
            </a:r>
            <a:r>
              <a:rPr lang="en-US" sz="2400" i="1" dirty="0"/>
              <a:t>w</a:t>
            </a:r>
            <a:r>
              <a:rPr lang="en-US" altLang="en-US" sz="2400" i="1" dirty="0"/>
              <a:t>ill redundantly record every vote on paper to enable recounts and prevent fraud.</a:t>
            </a:r>
            <a:endParaRPr lang="en-US" sz="2400" i="1" dirty="0"/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2709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F00F104-CB17-E0AF-D7FD-7E931E4B00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802586"/>
              </p:ext>
            </p:extLst>
          </p:nvPr>
        </p:nvGraphicFramePr>
        <p:xfrm>
          <a:off x="1066800" y="1905000"/>
          <a:ext cx="10088880" cy="39471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85200051"/>
                    </a:ext>
                  </a:extLst>
                </a:gridCol>
                <a:gridCol w="4831080">
                  <a:extLst>
                    <a:ext uri="{9D8B030D-6E8A-4147-A177-3AD203B41FA5}">
                      <a16:colId xmlns:a16="http://schemas.microsoft.com/office/drawing/2014/main" val="594956301"/>
                    </a:ext>
                  </a:extLst>
                </a:gridCol>
              </a:tblGrid>
              <a:tr h="792480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n-lt"/>
                        </a:rPr>
                        <a:t>Functional requirements are from</a:t>
                      </a:r>
                    </a:p>
                    <a:p>
                      <a:pPr marL="228600" lvl="0" indent="-171450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latin typeface="+mn-lt"/>
                        </a:rPr>
                        <a:t>Problem statement/description</a:t>
                      </a:r>
                    </a:p>
                    <a:p>
                      <a:pPr marL="228600" lvl="0" indent="-171450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latin typeface="+mn-lt"/>
                        </a:rPr>
                        <a:t>Vision statement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en-US" sz="2000" b="0" dirty="0"/>
                        <a:t>FR</a:t>
                      </a:r>
                    </a:p>
                    <a:p>
                      <a:pPr marL="171450" lvl="0" indent="-171450" fontAlgn="auto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900" b="0" dirty="0"/>
                        <a:t>withdraw money</a:t>
                      </a:r>
                    </a:p>
                    <a:p>
                      <a:pPr marL="171450" lvl="0" indent="-171450" fontAlgn="auto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900" b="0" dirty="0"/>
                        <a:t>check account balance</a:t>
                      </a:r>
                    </a:p>
                    <a:p>
                      <a:pPr marL="171450" lvl="0" indent="-171450" fontAlgn="auto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900" b="0" dirty="0"/>
                        <a:t>deposit money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0397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</a:rPr>
                        <a:t>Non-functional requirements (often implied)</a:t>
                      </a:r>
                    </a:p>
                    <a:p>
                      <a:pPr marL="228600" lvl="0" indent="-171450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+mn-lt"/>
                        </a:rPr>
                        <a:t>Often missed</a:t>
                      </a:r>
                    </a:p>
                    <a:p>
                      <a:pPr marL="228600" lvl="0" indent="-171450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+mn-lt"/>
                        </a:rPr>
                        <a:t>e.g.</a:t>
                      </a:r>
                    </a:p>
                    <a:p>
                      <a:pPr marL="400050" lvl="1" indent="-171450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+mn-lt"/>
                        </a:rPr>
                        <a:t>Security</a:t>
                      </a:r>
                    </a:p>
                    <a:p>
                      <a:pPr marL="400050" lvl="1" indent="-171450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+mn-lt"/>
                        </a:rPr>
                        <a:t>Performance</a:t>
                      </a:r>
                    </a:p>
                    <a:p>
                      <a:pPr marL="400050" lvl="1" indent="-171450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+mn-lt"/>
                        </a:rPr>
                        <a:t>Scalability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en-US" sz="2000" dirty="0">
                          <a:latin typeface="+mn-lt"/>
                        </a:rPr>
                        <a:t>NFR</a:t>
                      </a:r>
                    </a:p>
                    <a:p>
                      <a:pPr marL="171450" lvl="0" indent="-171450" fontAlgn="auto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+mn-lt"/>
                        </a:rPr>
                        <a:t>ATM must encrypt PIN</a:t>
                      </a:r>
                    </a:p>
                    <a:p>
                      <a:pPr marL="171450" lvl="0" indent="-171450" fontAlgn="auto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+mn-lt"/>
                        </a:rPr>
                        <a:t>multi-language support</a:t>
                      </a:r>
                    </a:p>
                    <a:p>
                      <a:pPr marL="171450" lvl="0" indent="-171450" fontAlgn="auto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+mn-lt"/>
                        </a:rPr>
                        <a:t>availability &gt; 99% per day</a:t>
                      </a:r>
                    </a:p>
                    <a:p>
                      <a:pPr marL="171450" lvl="0" indent="-171450" fontAlgn="auto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+mn-lt"/>
                        </a:rPr>
                        <a:t>95% transactions &lt; 5 seconds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0797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+mn-lt"/>
                        </a:rPr>
                        <a:t>“I didn’t write it down, but it’s obvious, isn’t it?”</a:t>
                      </a:r>
                    </a:p>
                    <a:p>
                      <a:pPr marL="228600" lvl="0" indent="-228600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latin typeface="+mn-lt"/>
                        </a:rPr>
                        <a:t>No, it’s not</a:t>
                      </a:r>
                    </a:p>
                    <a:p>
                      <a:pPr marL="228600" lvl="0" indent="-228600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latin typeface="+mn-lt"/>
                        </a:rPr>
                        <a:t>“WRITE IT DOWN”!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fontAlgn="auto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+mn-lt"/>
                        </a:rPr>
                        <a:t>Skip FR – </a:t>
                      </a:r>
                      <a:r>
                        <a:rPr lang="en-US" sz="1800" dirty="0" err="1">
                          <a:latin typeface="+mn-lt"/>
                        </a:rPr>
                        <a:t>devs</a:t>
                      </a:r>
                      <a:r>
                        <a:rPr lang="en-US" sz="1800" dirty="0">
                          <a:latin typeface="+mn-lt"/>
                        </a:rPr>
                        <a:t> will ask</a:t>
                      </a:r>
                    </a:p>
                    <a:p>
                      <a:pPr marL="171450" indent="-171450" fontAlgn="auto"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latin typeface="+mn-lt"/>
                        </a:rPr>
                        <a:t>Skip NFR – </a:t>
                      </a:r>
                      <a:r>
                        <a:rPr lang="en-US" sz="1800" dirty="0" err="1">
                          <a:latin typeface="+mn-lt"/>
                        </a:rPr>
                        <a:t>devs</a:t>
                      </a:r>
                      <a:r>
                        <a:rPr lang="en-US" sz="1800" dirty="0">
                          <a:latin typeface="+mn-lt"/>
                        </a:rPr>
                        <a:t> will ignore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9220366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E83CE04-3404-40C5-B5A4-D74062AE3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A0FB178-C466-C278-FDCE-E5859D5310A7}"/>
              </a:ext>
            </a:extLst>
          </p:cNvPr>
          <p:cNvSpPr txBox="1">
            <a:spLocks/>
          </p:cNvSpPr>
          <p:nvPr/>
        </p:nvSpPr>
        <p:spPr>
          <a:xfrm>
            <a:off x="5943600" y="0"/>
            <a:ext cx="48006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endParaRPr lang="en-US" sz="1800" dirty="0"/>
          </a:p>
          <a:p>
            <a:pPr fontAlgn="auto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385424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1D058BCB-8952-475C-92B1-41B292A7E2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System Scope Analysis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1C0FA1C8-DBE5-4977-90D7-CF694C0090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97280" y="1845734"/>
            <a:ext cx="10058400" cy="4402666"/>
          </a:xfrm>
        </p:spPr>
        <p:txBody>
          <a:bodyPr>
            <a:normAutofit lnSpcReduction="10000"/>
          </a:bodyPr>
          <a:lstStyle/>
          <a:p>
            <a:r>
              <a:rPr lang="en-US" altLang="en-US" b="1" dirty="0"/>
              <a:t>Scope </a:t>
            </a:r>
            <a:r>
              <a:rPr lang="en-US" altLang="en-US" dirty="0"/>
              <a:t>–</a:t>
            </a:r>
            <a:r>
              <a:rPr lang="en-US" altLang="en-US" b="1" dirty="0"/>
              <a:t> </a:t>
            </a:r>
            <a:r>
              <a:rPr lang="en-US" altLang="en-US" dirty="0"/>
              <a:t>part of the long-term vision to be built right now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e.g.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800" dirty="0"/>
              <a:t>Vision – become a world-class scientist &amp; discover immortality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800" dirty="0"/>
              <a:t>Scope – graduate with a bachelor’s degree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800" dirty="0"/>
              <a:t>Current project – one step toward the vision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Not defined by business alone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Dev team provides a reality check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Negotiation between dev and business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Balance between ambition (vision) and reality (resources)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e.g.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/>
              <a:t>Business: real-time interplanetary video calls!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/>
              <a:t>Dev: 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/>
              <a:t>Cannot do because physics &amp; speed of light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/>
              <a:t>Let’s record and send video messages</a:t>
            </a:r>
          </a:p>
          <a:p>
            <a:pPr lvl="2">
              <a:lnSpc>
                <a:spcPct val="80000"/>
              </a:lnSpc>
            </a:pPr>
            <a:endParaRPr lang="en-US" altLang="en-US" dirty="0"/>
          </a:p>
          <a:p>
            <a:pPr eaLnBrk="1" hangingPunct="1">
              <a:lnSpc>
                <a:spcPct val="80000"/>
              </a:lnSpc>
            </a:pPr>
            <a:endParaRPr lang="en-US" altLang="en-US" dirty="0"/>
          </a:p>
          <a:p>
            <a:pPr eaLnBrk="1" hangingPunct="1">
              <a:lnSpc>
                <a:spcPct val="80000"/>
              </a:lnSpc>
            </a:pPr>
            <a:endParaRPr lang="en-US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58F19-8F37-3C1E-316D-E9CEFC8E1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26DFEAFF-5409-B080-1C67-700D2E8F47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System Scope Analysis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8706B14D-E2D6-C549-7943-0B4C595D91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1845734"/>
            <a:ext cx="8747761" cy="4402666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b="1" dirty="0"/>
              <a:t>Project release plan</a:t>
            </a:r>
            <a:r>
              <a:rPr lang="en-US" altLang="en-US" dirty="0"/>
              <a:t> - initial and subsequent release features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Roadmap: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/>
              <a:t>MVP – list of features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/>
              <a:t>Release 2 – list of features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/>
              <a:t>…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/>
              <a:t>Release N – list of features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/>
              <a:t>(Ideally) With approximate dates / quarters / years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/>
              <a:t>Almost never goes perfectly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/>
              <a:t>Still better to have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/>
              <a:t>Adjust along the way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/>
              <a:t>e.g.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/>
              <a:t>Release 1 - b</a:t>
            </a:r>
            <a:r>
              <a:rPr lang="en-US" sz="1800" dirty="0"/>
              <a:t>alance inquiry, cash withdrawal, PIN authentication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/>
              <a:t>Release 2 - f</a:t>
            </a:r>
            <a:r>
              <a:rPr lang="en-US" sz="1800" dirty="0"/>
              <a:t>und transfer, bill payment, SMS alerts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/>
              <a:t>Release 3 - </a:t>
            </a:r>
            <a:r>
              <a:rPr lang="it-IT" altLang="en-US" sz="1800" dirty="0"/>
              <a:t>p</a:t>
            </a:r>
            <a:r>
              <a:rPr lang="it-IT" sz="1800" dirty="0"/>
              <a:t>ersonal finance insights, AI credit scoring</a:t>
            </a:r>
            <a:endParaRPr lang="en-US" altLang="en-US" sz="1800" dirty="0"/>
          </a:p>
          <a:p>
            <a:pPr eaLnBrk="1" hangingPunct="1">
              <a:lnSpc>
                <a:spcPct val="80000"/>
              </a:lnSpc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617070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8B81C-B3F2-A9FD-73A9-3746CA811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C1D0B1A1-120D-3FD3-94A0-792CE7E4D1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System Scope Analysis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8DA931D2-3FC6-1D9C-9F4A-8D1D7343A3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97280" y="1845734"/>
            <a:ext cx="8793481" cy="4402666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b="1" dirty="0"/>
              <a:t>Project release plan</a:t>
            </a:r>
            <a:r>
              <a:rPr lang="en-US" altLang="en-US" dirty="0"/>
              <a:t> - initial and subsequent release features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What </a:t>
            </a:r>
            <a:r>
              <a:rPr lang="en-US" altLang="en-US" b="1" dirty="0"/>
              <a:t>drivers</a:t>
            </a:r>
            <a:r>
              <a:rPr lang="en-US" altLang="en-US" dirty="0"/>
              <a:t> and </a:t>
            </a:r>
            <a:r>
              <a:rPr lang="en-US" altLang="en-US" b="1" dirty="0"/>
              <a:t>constraints</a:t>
            </a:r>
            <a:r>
              <a:rPr lang="en-US" altLang="en-US" dirty="0"/>
              <a:t>?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/>
              <a:t>Drivers – what pushes us forward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/>
              <a:t>e.g. market demand, technology shift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/>
              <a:t>Constraints – what’s holding us back</a:t>
            </a:r>
          </a:p>
          <a:p>
            <a:pPr lvl="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/>
              <a:t>e.g. budget, expertise, tech debt, regulations (could also be a driver)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System </a:t>
            </a:r>
            <a:r>
              <a:rPr lang="en-US" altLang="en-US" b="1" dirty="0"/>
              <a:t>product line strategy</a:t>
            </a:r>
            <a:r>
              <a:rPr lang="en-US" altLang="en-US" dirty="0"/>
              <a:t>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Only one product vs part of a product line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Different system design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altLang="en-US" sz="1600" dirty="0"/>
              <a:t>Mobile telecom vs mobile + landline + internet + public wi-fi + </a:t>
            </a:r>
            <a:r>
              <a:rPr lang="en-US" altLang="en-US" sz="1600" dirty="0" err="1"/>
              <a:t>starlink</a:t>
            </a:r>
            <a:endParaRPr lang="en-US" altLang="en-US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System </a:t>
            </a:r>
            <a:r>
              <a:rPr lang="en-US" altLang="en-US" b="1" dirty="0"/>
              <a:t>platform</a:t>
            </a:r>
            <a:r>
              <a:rPr lang="en-US" altLang="en-US" dirty="0"/>
              <a:t> opportunities?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Short vs long term investment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Will we stop or extend later?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Different design decisions</a:t>
            </a:r>
          </a:p>
          <a:p>
            <a:pPr eaLnBrk="1" hangingPunct="1">
              <a:lnSpc>
                <a:spcPct val="80000"/>
              </a:lnSpc>
            </a:pPr>
            <a:endParaRPr lang="en-US" altLang="en-US" dirty="0"/>
          </a:p>
          <a:p>
            <a:pPr eaLnBrk="1" hangingPunct="1">
              <a:lnSpc>
                <a:spcPct val="80000"/>
              </a:lnSpc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3831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41AAE43-3111-40DE-AA2E-C2F165E963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Essential Business Requirements</a:t>
            </a:r>
          </a:p>
        </p:txBody>
      </p:sp>
      <p:sp>
        <p:nvSpPr>
          <p:cNvPr id="4200" name="Content Placeholder"/>
          <p:cNvSpPr>
            <a:spLocks noGrp="1"/>
          </p:cNvSpPr>
          <p:nvPr/>
        </p:nvSpPr>
        <p:spPr>
          <a:xfrm>
            <a:off x="1143000" y="1841500"/>
            <a:ext cx="10058400" cy="4330700"/>
          </a:xfrm>
          <a:prstGeom prst="rect">
            <a:avLst/>
          </a:prstGeom>
          <a:noFill/>
        </p:spPr>
        <p:txBody>
          <a:bodyPr wrap="square" lIns="91440" tIns="45720" rIns="91440" bIns="45720" rtlCol="0" anchor="t"/>
          <a:lstStyle/>
          <a:p>
            <a:pPr>
              <a:buClr>
                <a:schemeClr val="accent2"/>
              </a:buClr>
            </a:pPr>
            <a:r>
              <a:rPr lang="en-US" altLang="en-US" sz="2000" dirty="0"/>
              <a:t>Projects are launched when the value of solving recognized problems exceeds the cost of doing so.</a:t>
            </a:r>
          </a:p>
          <a:p>
            <a:pPr marL="514350" lvl="1" indent="-2222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To solve a specific problem</a:t>
            </a:r>
          </a:p>
          <a:p>
            <a:pPr marL="944118" lvl="3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600" dirty="0"/>
              <a:t>Not just because we can — even hobby projects have a purpose (e.g. Linux)</a:t>
            </a:r>
          </a:p>
          <a:p>
            <a:pPr marL="514350" lvl="1" indent="-2222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At a cost the value justifies</a:t>
            </a:r>
          </a:p>
          <a:p>
            <a:pPr marL="944118" lvl="3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600" dirty="0"/>
              <a:t>Cost = money, time, opportunity — not just budget</a:t>
            </a:r>
          </a:p>
          <a:p>
            <a:pPr marL="514350" lvl="1" indent="-2222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Requirements &amp; architecture drive cost</a:t>
            </a:r>
          </a:p>
          <a:p>
            <a:pPr marL="944118" lvl="3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600" dirty="0"/>
              <a:t>Understanding the business context is not optional — it shapes every decision</a:t>
            </a:r>
          </a:p>
          <a:p>
            <a:pPr marL="944118" lvl="3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altLang="en-US" sz="1600" dirty="0"/>
          </a:p>
          <a:p>
            <a:pPr marL="201168" lvl="2">
              <a:buClr>
                <a:schemeClr val="accent2"/>
              </a:buClr>
            </a:pPr>
            <a:r>
              <a:rPr lang="en-US" altLang="en-US" sz="1600" b="1" dirty="0"/>
              <a:t>Yes, Software Engineering requires business awareness as well</a:t>
            </a:r>
          </a:p>
        </p:txBody>
      </p:sp>
    </p:spTree>
    <p:extLst>
      <p:ext uri="{BB962C8B-B14F-4D97-AF65-F5344CB8AC3E}">
        <p14:creationId xmlns:p14="http://schemas.microsoft.com/office/powerpoint/2010/main" val="15210957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A0C7C4B6-763B-4E70-AF78-7ED151DAEC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4000" y="2971800"/>
            <a:ext cx="9144000" cy="527050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dirty="0"/>
              <a:t>What Is The System, and What Isn't It?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E7ACEAEB-B4CA-42CA-A67E-2736A8DED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System Thinking</a:t>
            </a: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EA306DB2-509E-430E-953E-C406C3F2A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8793481" cy="4402666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sz="2200" dirty="0"/>
              <a:t>What is the system? 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1900" dirty="0"/>
              <a:t>All of the inputs – data, events, etc.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700" dirty="0"/>
              <a:t>e.g. customer order &amp; payment info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1900" dirty="0"/>
              <a:t>All of the outputs – data, events, reports, etc.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700" dirty="0"/>
              <a:t>e.g. delivered food &amp; receipt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1900" dirty="0"/>
              <a:t>All of the logic that translates inputs into outputs</a:t>
            </a:r>
            <a:endParaRPr lang="en-US" altLang="en-US" dirty="0"/>
          </a:p>
          <a:p>
            <a:pPr eaLnBrk="1" hangingPunct="1"/>
            <a:r>
              <a:rPr lang="en-US" altLang="en-US" sz="2200" dirty="0"/>
              <a:t>What is </a:t>
            </a:r>
            <a:r>
              <a:rPr lang="en-US" altLang="en-US" sz="2200" b="1" dirty="0"/>
              <a:t>system thinking</a:t>
            </a:r>
            <a:r>
              <a:rPr lang="en-US" altLang="en-US" sz="2200" dirty="0"/>
              <a:t>?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1900" b="1" dirty="0"/>
              <a:t>Thinking strategically </a:t>
            </a:r>
            <a:r>
              <a:rPr lang="en-US" altLang="en-US" sz="1900" dirty="0"/>
              <a:t>to visualize the holistic system solution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1900" b="1" dirty="0"/>
              <a:t>Seeing the big picture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1900" b="1" dirty="0"/>
              <a:t>Seeing how decisions will affect the system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1900" b="1" dirty="0">
                <a:solidFill>
                  <a:srgbClr val="FF0000"/>
                </a:solidFill>
              </a:rPr>
              <a:t>Keep the system simple and manageable while maintaining completeness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sz="2200" dirty="0"/>
              <a:t>System thinking is a foundational responsibility of the system analyst/architect</a:t>
            </a:r>
          </a:p>
        </p:txBody>
      </p:sp>
    </p:spTree>
    <p:extLst>
      <p:ext uri="{BB962C8B-B14F-4D97-AF65-F5344CB8AC3E}">
        <p14:creationId xmlns:p14="http://schemas.microsoft.com/office/powerpoint/2010/main" val="20431285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8FB1C261-9625-4326-86C1-FECA8CD6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System Thinking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761971D6-7808-460D-BAD7-46C9BA9FD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28800"/>
            <a:ext cx="9182348" cy="4631266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en-US" altLang="en-US" dirty="0"/>
              <a:t>Why is system thinking important?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Avoid missing requirements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1600" dirty="0"/>
              <a:t>Need to see the whole system</a:t>
            </a:r>
          </a:p>
          <a:p>
            <a:pPr lvl="3">
              <a:buFont typeface="Arial" panose="020B0604020202020204" pitchFamily="34" charset="0"/>
              <a:buChar char="•"/>
              <a:defRPr/>
            </a:pPr>
            <a:r>
              <a:rPr lang="en-US" altLang="en-US" sz="1600" dirty="0"/>
              <a:t>e.g. designed ATM, forgot cash refill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Stimulates innovative solutions thinking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seeing the whole system opens up alternative approaches</a:t>
            </a:r>
            <a:endParaRPr lang="en-US" altLang="en-US" sz="1600" dirty="0"/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Extensible system architecture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1600" dirty="0"/>
              <a:t>Scale without redesign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1600" dirty="0"/>
              <a:t>Need to see the future system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Helps structure and scale scope planning</a:t>
            </a:r>
            <a:endParaRPr lang="en-US" altLang="en-US" sz="1900" dirty="0"/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1600" dirty="0"/>
              <a:t>Break down into pieces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sz="1600" dirty="0"/>
              <a:t>Need to understand dependencies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Add value to the user and the business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The whole is greater than the sum of the parts</a:t>
            </a:r>
          </a:p>
          <a:p>
            <a:pPr lvl="3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e.g. everything is cross-integrated, no duplications in data</a:t>
            </a:r>
          </a:p>
          <a:p>
            <a:pPr lvl="1" eaLnBrk="1" hangingPunct="1">
              <a:defRPr/>
            </a:pPr>
            <a:endParaRPr lang="en-US" altLang="en-US" sz="2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13619-2EF2-A81E-540A-AC4E3ABED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962DC2C0-1884-7191-57EC-765CF3D25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System Thinking Example</a:t>
            </a: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A0BB5C9E-BE47-3D1A-B136-B14512BFD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8793481" cy="4326466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Add a payment button – apply system thinking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What do you need to think about?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800" dirty="0"/>
              <a:t>Payment security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800" dirty="0"/>
              <a:t>Refunds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800" dirty="0"/>
              <a:t>Accounting integration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800" dirty="0"/>
              <a:t>User flows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800" dirty="0"/>
              <a:t>Regulatory compliance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800" dirty="0"/>
              <a:t>Failed transaction handling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800" dirty="0"/>
              <a:t>Fraud detection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800" dirty="0" err="1"/>
              <a:t>Etc</a:t>
            </a:r>
            <a:endParaRPr lang="en-US" altLang="en-US" sz="1800" dirty="0"/>
          </a:p>
          <a:p>
            <a:pPr marL="201168" lvl="1" indent="0">
              <a:buNone/>
            </a:pPr>
            <a:endParaRPr lang="en-US" altLang="en-US" sz="2200" dirty="0"/>
          </a:p>
          <a:p>
            <a:pPr marL="201168" lvl="1" indent="0">
              <a:buNone/>
            </a:pPr>
            <a:r>
              <a:rPr lang="en-US" altLang="en-US" sz="2000" dirty="0"/>
              <a:t>A simple feature request touches the whole system and beyond</a:t>
            </a:r>
          </a:p>
          <a:p>
            <a:pPr lvl="1" eaLnBrk="1" hangingPunct="1"/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42310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51EAA82-A176-0FBB-2F78-996273142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 the System Boundaries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2E9A64F-D84D-40E4-B39B-AC38442D475A}"/>
              </a:ext>
            </a:extLst>
          </p:cNvPr>
          <p:cNvSpPr txBox="1">
            <a:spLocks noChangeArrowheads="1"/>
          </p:cNvSpPr>
          <p:nvPr/>
        </p:nvSpPr>
        <p:spPr>
          <a:xfrm>
            <a:off x="1097280" y="1855441"/>
            <a:ext cx="6598921" cy="4715956"/>
          </a:xfrm>
          <a:prstGeom prst="rect">
            <a:avLst/>
          </a:prstGeom>
        </p:spPr>
        <p:txBody>
          <a:bodyPr/>
          <a:lstStyle/>
          <a:p>
            <a:pPr marL="285750" indent="-285750" defTabSz="841375" eaLnBrk="1" fontAlgn="auto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+mn-lt"/>
                <a:cs typeface="+mn-cs"/>
              </a:rPr>
              <a:t>Scope and scale</a:t>
            </a:r>
          </a:p>
          <a:p>
            <a:pPr marL="514350" lvl="1" indent="-285750" defTabSz="841375" eaLnBrk="1" fontAlgn="auto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+mn-lt"/>
                <a:cs typeface="+mn-cs"/>
              </a:rPr>
              <a:t>What the system is</a:t>
            </a:r>
          </a:p>
          <a:p>
            <a:pPr marL="514350" lvl="1" indent="-285750" defTabSz="841375" eaLnBrk="1" fontAlgn="auto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+mn-lt"/>
                <a:cs typeface="+mn-cs"/>
              </a:rPr>
              <a:t>What the system is not</a:t>
            </a:r>
          </a:p>
          <a:p>
            <a:pPr marL="800100" lvl="2" indent="-285750" defTabSz="841375" eaLnBrk="1" fontAlgn="auto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+mn-lt"/>
                <a:cs typeface="+mn-cs"/>
              </a:rPr>
              <a:t>Write down to avoid implications</a:t>
            </a:r>
          </a:p>
          <a:p>
            <a:pPr marL="800100" lvl="2" indent="-285750" defTabSz="841375" eaLnBrk="1" fontAlgn="auto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+mn-lt"/>
                <a:cs typeface="+mn-cs"/>
              </a:rPr>
              <a:t>Food delivery – not fraud detection</a:t>
            </a:r>
          </a:p>
          <a:p>
            <a:pPr marL="514350" lvl="1" indent="-285750" defTabSz="841375" eaLnBrk="1" fontAlgn="auto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b="1" kern="0" dirty="0">
                <a:latin typeface="+mn-lt"/>
                <a:cs typeface="+mn-cs"/>
              </a:rPr>
              <a:t>Ring fence the problem</a:t>
            </a:r>
          </a:p>
          <a:p>
            <a:pPr marL="228600" indent="-228600" defTabSz="841375" eaLnBrk="1" fontAlgn="auto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+mn-lt"/>
                <a:cs typeface="+mn-cs"/>
              </a:rPr>
              <a:t>Constraints</a:t>
            </a:r>
          </a:p>
          <a:p>
            <a:pPr marL="514350" lvl="1" indent="-285750" defTabSz="841375" eaLnBrk="1" fontAlgn="auto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+mn-lt"/>
                <a:cs typeface="+mn-cs"/>
              </a:rPr>
              <a:t>Environment – healthcare </a:t>
            </a:r>
            <a:r>
              <a:rPr lang="en-US" sz="1600" kern="0" dirty="0">
                <a:latin typeface="+mn-lt"/>
                <a:cs typeface="+mn-cs"/>
                <a:sym typeface="Wingdings" panose="05000000000000000000" pitchFamily="2" charset="2"/>
              </a:rPr>
              <a:t> </a:t>
            </a:r>
            <a:r>
              <a:rPr lang="en-US" sz="1600" kern="0" dirty="0">
                <a:latin typeface="+mn-lt"/>
                <a:cs typeface="+mn-cs"/>
              </a:rPr>
              <a:t>HIPAA</a:t>
            </a:r>
          </a:p>
          <a:p>
            <a:pPr marL="514350" lvl="1" indent="-285750" defTabSz="841375" eaLnBrk="1" fontAlgn="auto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+mn-lt"/>
                <a:cs typeface="+mn-cs"/>
              </a:rPr>
              <a:t>Budget - $50k for MVP, GPU-cluster is out</a:t>
            </a:r>
          </a:p>
          <a:p>
            <a:pPr marL="514350" lvl="1" indent="-285750" defTabSz="841375" eaLnBrk="1" fontAlgn="auto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+mn-lt"/>
                <a:cs typeface="+mn-cs"/>
              </a:rPr>
              <a:t>Schedule – Xmas or never</a:t>
            </a:r>
          </a:p>
          <a:p>
            <a:pPr marL="514350" lvl="1" indent="-285750" defTabSz="841375" eaLnBrk="1" fontAlgn="auto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+mn-lt"/>
                <a:cs typeface="+mn-cs"/>
              </a:rPr>
              <a:t>Technology – must run in AWS</a:t>
            </a:r>
          </a:p>
          <a:p>
            <a:pPr marL="514350" lvl="1" indent="-285750" defTabSz="841375" eaLnBrk="1" fontAlgn="auto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+mn-lt"/>
                <a:cs typeface="+mn-cs"/>
              </a:rPr>
              <a:t>Politics – have to please a stakeholder</a:t>
            </a:r>
          </a:p>
          <a:p>
            <a:pPr marL="514350" lvl="1" indent="-285750" defTabSz="841375" eaLnBrk="1" fontAlgn="auto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+mn-lt"/>
                <a:cs typeface="+mn-cs"/>
              </a:rPr>
              <a:t>Legacy systems to integrate or replace</a:t>
            </a: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0895163A-5BDD-4DAE-9DEA-DA6BC7E2F983}"/>
              </a:ext>
            </a:extLst>
          </p:cNvPr>
          <p:cNvSpPr/>
          <p:nvPr/>
        </p:nvSpPr>
        <p:spPr>
          <a:xfrm>
            <a:off x="5541645" y="1905000"/>
            <a:ext cx="533400" cy="3886200"/>
          </a:xfrm>
          <a:prstGeom prst="rightBrace">
            <a:avLst>
              <a:gd name="adj1" fmla="val 8333"/>
              <a:gd name="adj2" fmla="val 4879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2DE3E1-E6E1-47F3-9FEB-F0E347C3D301}"/>
              </a:ext>
            </a:extLst>
          </p:cNvPr>
          <p:cNvSpPr txBox="1"/>
          <p:nvPr/>
        </p:nvSpPr>
        <p:spPr>
          <a:xfrm>
            <a:off x="6019800" y="35052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Don’t boil the ocean!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C555C2-E5B8-3773-E038-AF98F163106A}"/>
              </a:ext>
            </a:extLst>
          </p:cNvPr>
          <p:cNvSpPr txBox="1"/>
          <p:nvPr/>
        </p:nvSpPr>
        <p:spPr>
          <a:xfrm>
            <a:off x="6934200" y="1872615"/>
            <a:ext cx="484780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If system boundaries are not established</a:t>
            </a:r>
            <a:r>
              <a:rPr lang="en-US" dirty="0"/>
              <a:t>: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scope creep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blame games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budget overrun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schedule overrun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6220FF-B612-258B-A7E6-F8D0F32C7DB4}"/>
              </a:ext>
            </a:extLst>
          </p:cNvPr>
          <p:cNvSpPr txBox="1"/>
          <p:nvPr/>
        </p:nvSpPr>
        <p:spPr>
          <a:xfrm>
            <a:off x="6934200" y="4572000"/>
            <a:ext cx="492314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FBI Virtual Case File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From “case tracking system” to “everything”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Massive budget overrun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Cancelled</a:t>
            </a:r>
          </a:p>
          <a:p>
            <a:pPr>
              <a:buClr>
                <a:schemeClr val="accent1"/>
              </a:buClr>
            </a:pPr>
            <a:endParaRPr lang="en-US" dirty="0"/>
          </a:p>
          <a:p>
            <a:pPr>
              <a:buClr>
                <a:schemeClr val="accent1"/>
              </a:buClr>
            </a:pPr>
            <a:r>
              <a:rPr lang="en-US" sz="1600" dirty="0">
                <a:hlinkClick r:id="rId2"/>
              </a:rPr>
              <a:t>https://en.wikipedia.org/wiki/Virtual_Case_File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434749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 6">
            <a:extLst>
              <a:ext uri="{FF2B5EF4-FFF2-40B4-BE49-F238E27FC236}">
                <a16:creationId xmlns:a16="http://schemas.microsoft.com/office/drawing/2014/main" id="{49C0707B-B92F-D282-DD98-AAF75D506A49}"/>
              </a:ext>
            </a:extLst>
          </p:cNvPr>
          <p:cNvSpPr>
            <a:spLocks/>
          </p:cNvSpPr>
          <p:nvPr/>
        </p:nvSpPr>
        <p:spPr bwMode="auto">
          <a:xfrm>
            <a:off x="1901643" y="4413656"/>
            <a:ext cx="1711185" cy="1834743"/>
          </a:xfrm>
          <a:custGeom>
            <a:avLst/>
            <a:gdLst>
              <a:gd name="T0" fmla="*/ 0 w 3121"/>
              <a:gd name="T1" fmla="*/ 2147483646 h 2233"/>
              <a:gd name="T2" fmla="*/ 2147483646 w 3121"/>
              <a:gd name="T3" fmla="*/ 2147483646 h 2233"/>
              <a:gd name="T4" fmla="*/ 2147483646 w 3121"/>
              <a:gd name="T5" fmla="*/ 2147483646 h 2233"/>
              <a:gd name="T6" fmla="*/ 2147483646 w 3121"/>
              <a:gd name="T7" fmla="*/ 2147483646 h 2233"/>
              <a:gd name="T8" fmla="*/ 2147483646 w 3121"/>
              <a:gd name="T9" fmla="*/ 2147483646 h 2233"/>
              <a:gd name="T10" fmla="*/ 2147483646 w 3121"/>
              <a:gd name="T11" fmla="*/ 2147483646 h 2233"/>
              <a:gd name="T12" fmla="*/ 2147483646 w 3121"/>
              <a:gd name="T13" fmla="*/ 2147483646 h 2233"/>
              <a:gd name="T14" fmla="*/ 2147483646 w 3121"/>
              <a:gd name="T15" fmla="*/ 2147483646 h 2233"/>
              <a:gd name="T16" fmla="*/ 2147483646 w 3121"/>
              <a:gd name="T17" fmla="*/ 2147483646 h 2233"/>
              <a:gd name="T18" fmla="*/ 2147483646 w 3121"/>
              <a:gd name="T19" fmla="*/ 0 h 2233"/>
              <a:gd name="T20" fmla="*/ 2147483646 w 3121"/>
              <a:gd name="T21" fmla="*/ 2147483646 h 2233"/>
              <a:gd name="T22" fmla="*/ 2147483646 w 3121"/>
              <a:gd name="T23" fmla="*/ 2147483646 h 2233"/>
              <a:gd name="T24" fmla="*/ 2147483646 w 3121"/>
              <a:gd name="T25" fmla="*/ 2147483646 h 2233"/>
              <a:gd name="T26" fmla="*/ 2147483646 w 3121"/>
              <a:gd name="T27" fmla="*/ 2147483646 h 2233"/>
              <a:gd name="T28" fmla="*/ 2147483646 w 3121"/>
              <a:gd name="T29" fmla="*/ 2147483646 h 2233"/>
              <a:gd name="T30" fmla="*/ 2147483646 w 3121"/>
              <a:gd name="T31" fmla="*/ 2147483646 h 2233"/>
              <a:gd name="T32" fmla="*/ 2147483646 w 3121"/>
              <a:gd name="T33" fmla="*/ 2147483646 h 2233"/>
              <a:gd name="T34" fmla="*/ 2147483646 w 3121"/>
              <a:gd name="T35" fmla="*/ 2147483646 h 2233"/>
              <a:gd name="T36" fmla="*/ 2147483646 w 3121"/>
              <a:gd name="T37" fmla="*/ 2147483646 h 2233"/>
              <a:gd name="T38" fmla="*/ 2147483646 w 3121"/>
              <a:gd name="T39" fmla="*/ 2147483646 h 2233"/>
              <a:gd name="T40" fmla="*/ 2147483646 w 3121"/>
              <a:gd name="T41" fmla="*/ 2147483646 h 2233"/>
              <a:gd name="T42" fmla="*/ 2147483646 w 3121"/>
              <a:gd name="T43" fmla="*/ 2147483646 h 2233"/>
              <a:gd name="T44" fmla="*/ 2147483646 w 3121"/>
              <a:gd name="T45" fmla="*/ 2147483646 h 2233"/>
              <a:gd name="T46" fmla="*/ 2147483646 w 3121"/>
              <a:gd name="T47" fmla="*/ 2147483646 h 2233"/>
              <a:gd name="T48" fmla="*/ 2147483646 w 3121"/>
              <a:gd name="T49" fmla="*/ 2147483646 h 2233"/>
              <a:gd name="T50" fmla="*/ 2147483646 w 3121"/>
              <a:gd name="T51" fmla="*/ 2147483646 h 2233"/>
              <a:gd name="T52" fmla="*/ 2147483646 w 3121"/>
              <a:gd name="T53" fmla="*/ 2147483646 h 2233"/>
              <a:gd name="T54" fmla="*/ 2147483646 w 3121"/>
              <a:gd name="T55" fmla="*/ 2147483646 h 2233"/>
              <a:gd name="T56" fmla="*/ 2147483646 w 3121"/>
              <a:gd name="T57" fmla="*/ 2147483646 h 2233"/>
              <a:gd name="T58" fmla="*/ 2147483646 w 3121"/>
              <a:gd name="T59" fmla="*/ 2147483646 h 2233"/>
              <a:gd name="T60" fmla="*/ 2147483646 w 3121"/>
              <a:gd name="T61" fmla="*/ 2147483646 h 2233"/>
              <a:gd name="T62" fmla="*/ 2147483646 w 3121"/>
              <a:gd name="T63" fmla="*/ 2147483646 h 2233"/>
              <a:gd name="T64" fmla="*/ 2147483646 w 3121"/>
              <a:gd name="T65" fmla="*/ 2147483646 h 2233"/>
              <a:gd name="T66" fmla="*/ 2147483646 w 3121"/>
              <a:gd name="T67" fmla="*/ 2147483646 h 2233"/>
              <a:gd name="T68" fmla="*/ 2147483646 w 3121"/>
              <a:gd name="T69" fmla="*/ 2147483646 h 2233"/>
              <a:gd name="T70" fmla="*/ 2147483646 w 3121"/>
              <a:gd name="T71" fmla="*/ 2147483646 h 2233"/>
              <a:gd name="T72" fmla="*/ 2147483646 w 3121"/>
              <a:gd name="T73" fmla="*/ 2147483646 h 2233"/>
              <a:gd name="T74" fmla="*/ 2147483646 w 3121"/>
              <a:gd name="T75" fmla="*/ 2147483646 h 2233"/>
              <a:gd name="T76" fmla="*/ 2147483646 w 3121"/>
              <a:gd name="T77" fmla="*/ 2147483646 h 2233"/>
              <a:gd name="T78" fmla="*/ 2147483646 w 3121"/>
              <a:gd name="T79" fmla="*/ 2147483646 h 2233"/>
              <a:gd name="T80" fmla="*/ 2147483646 w 3121"/>
              <a:gd name="T81" fmla="*/ 2147483646 h 2233"/>
              <a:gd name="T82" fmla="*/ 2147483646 w 3121"/>
              <a:gd name="T83" fmla="*/ 2147483646 h 2233"/>
              <a:gd name="T84" fmla="*/ 2147483646 w 3121"/>
              <a:gd name="T85" fmla="*/ 2147483646 h 2233"/>
              <a:gd name="T86" fmla="*/ 2147483646 w 3121"/>
              <a:gd name="T87" fmla="*/ 2147483646 h 2233"/>
              <a:gd name="T88" fmla="*/ 2147483646 w 3121"/>
              <a:gd name="T89" fmla="*/ 2147483646 h 2233"/>
              <a:gd name="T90" fmla="*/ 2147483646 w 3121"/>
              <a:gd name="T91" fmla="*/ 2147483646 h 2233"/>
              <a:gd name="T92" fmla="*/ 2147483646 w 3121"/>
              <a:gd name="T93" fmla="*/ 2147483646 h 2233"/>
              <a:gd name="T94" fmla="*/ 2147483646 w 3121"/>
              <a:gd name="T95" fmla="*/ 2147483646 h 2233"/>
              <a:gd name="T96" fmla="*/ 2147483646 w 3121"/>
              <a:gd name="T97" fmla="*/ 2147483646 h 2233"/>
              <a:gd name="T98" fmla="*/ 2147483646 w 3121"/>
              <a:gd name="T99" fmla="*/ 2147483646 h 2233"/>
              <a:gd name="T100" fmla="*/ 2147483646 w 3121"/>
              <a:gd name="T101" fmla="*/ 2147483646 h 2233"/>
              <a:gd name="T102" fmla="*/ 2147483646 w 3121"/>
              <a:gd name="T103" fmla="*/ 2147483646 h 2233"/>
              <a:gd name="T104" fmla="*/ 2147483646 w 3121"/>
              <a:gd name="T105" fmla="*/ 2147483646 h 2233"/>
              <a:gd name="T106" fmla="*/ 2147483646 w 3121"/>
              <a:gd name="T107" fmla="*/ 2147483646 h 2233"/>
              <a:gd name="T108" fmla="*/ 2147483646 w 3121"/>
              <a:gd name="T109" fmla="*/ 2147483646 h 223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3121"/>
              <a:gd name="T166" fmla="*/ 0 h 2233"/>
              <a:gd name="T167" fmla="*/ 3121 w 3121"/>
              <a:gd name="T168" fmla="*/ 2233 h 2233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3121" h="2233">
                <a:moveTo>
                  <a:pt x="0" y="595"/>
                </a:moveTo>
                <a:lnTo>
                  <a:pt x="0" y="574"/>
                </a:lnTo>
                <a:lnTo>
                  <a:pt x="0" y="553"/>
                </a:lnTo>
                <a:lnTo>
                  <a:pt x="0" y="532"/>
                </a:lnTo>
                <a:lnTo>
                  <a:pt x="0" y="511"/>
                </a:lnTo>
                <a:lnTo>
                  <a:pt x="0" y="490"/>
                </a:lnTo>
                <a:lnTo>
                  <a:pt x="11" y="469"/>
                </a:lnTo>
                <a:lnTo>
                  <a:pt x="22" y="448"/>
                </a:lnTo>
                <a:lnTo>
                  <a:pt x="22" y="428"/>
                </a:lnTo>
                <a:lnTo>
                  <a:pt x="45" y="407"/>
                </a:lnTo>
                <a:lnTo>
                  <a:pt x="57" y="386"/>
                </a:lnTo>
                <a:lnTo>
                  <a:pt x="69" y="365"/>
                </a:lnTo>
                <a:lnTo>
                  <a:pt x="91" y="344"/>
                </a:lnTo>
                <a:lnTo>
                  <a:pt x="125" y="334"/>
                </a:lnTo>
                <a:lnTo>
                  <a:pt x="125" y="313"/>
                </a:lnTo>
                <a:lnTo>
                  <a:pt x="125" y="282"/>
                </a:lnTo>
                <a:lnTo>
                  <a:pt x="137" y="261"/>
                </a:lnTo>
                <a:lnTo>
                  <a:pt x="171" y="250"/>
                </a:lnTo>
                <a:lnTo>
                  <a:pt x="182" y="219"/>
                </a:lnTo>
                <a:lnTo>
                  <a:pt x="206" y="209"/>
                </a:lnTo>
                <a:lnTo>
                  <a:pt x="228" y="209"/>
                </a:lnTo>
                <a:lnTo>
                  <a:pt x="251" y="209"/>
                </a:lnTo>
                <a:lnTo>
                  <a:pt x="285" y="209"/>
                </a:lnTo>
                <a:lnTo>
                  <a:pt x="308" y="209"/>
                </a:lnTo>
                <a:lnTo>
                  <a:pt x="343" y="209"/>
                </a:lnTo>
                <a:lnTo>
                  <a:pt x="365" y="188"/>
                </a:lnTo>
                <a:lnTo>
                  <a:pt x="457" y="146"/>
                </a:lnTo>
                <a:lnTo>
                  <a:pt x="560" y="104"/>
                </a:lnTo>
                <a:lnTo>
                  <a:pt x="582" y="104"/>
                </a:lnTo>
                <a:lnTo>
                  <a:pt x="605" y="83"/>
                </a:lnTo>
                <a:lnTo>
                  <a:pt x="628" y="83"/>
                </a:lnTo>
                <a:lnTo>
                  <a:pt x="651" y="83"/>
                </a:lnTo>
                <a:lnTo>
                  <a:pt x="685" y="83"/>
                </a:lnTo>
                <a:lnTo>
                  <a:pt x="709" y="73"/>
                </a:lnTo>
                <a:lnTo>
                  <a:pt x="731" y="73"/>
                </a:lnTo>
                <a:lnTo>
                  <a:pt x="754" y="73"/>
                </a:lnTo>
                <a:lnTo>
                  <a:pt x="799" y="73"/>
                </a:lnTo>
                <a:lnTo>
                  <a:pt x="822" y="73"/>
                </a:lnTo>
                <a:lnTo>
                  <a:pt x="856" y="63"/>
                </a:lnTo>
                <a:lnTo>
                  <a:pt x="879" y="63"/>
                </a:lnTo>
                <a:lnTo>
                  <a:pt x="948" y="63"/>
                </a:lnTo>
                <a:lnTo>
                  <a:pt x="1063" y="21"/>
                </a:lnTo>
                <a:lnTo>
                  <a:pt x="1177" y="21"/>
                </a:lnTo>
                <a:lnTo>
                  <a:pt x="1211" y="21"/>
                </a:lnTo>
                <a:lnTo>
                  <a:pt x="1234" y="21"/>
                </a:lnTo>
                <a:lnTo>
                  <a:pt x="1268" y="21"/>
                </a:lnTo>
                <a:lnTo>
                  <a:pt x="1291" y="21"/>
                </a:lnTo>
                <a:lnTo>
                  <a:pt x="1314" y="21"/>
                </a:lnTo>
                <a:lnTo>
                  <a:pt x="1349" y="21"/>
                </a:lnTo>
                <a:lnTo>
                  <a:pt x="1371" y="31"/>
                </a:lnTo>
                <a:lnTo>
                  <a:pt x="1406" y="31"/>
                </a:lnTo>
                <a:lnTo>
                  <a:pt x="1439" y="31"/>
                </a:lnTo>
                <a:lnTo>
                  <a:pt x="1462" y="31"/>
                </a:lnTo>
                <a:lnTo>
                  <a:pt x="1486" y="21"/>
                </a:lnTo>
                <a:lnTo>
                  <a:pt x="1508" y="10"/>
                </a:lnTo>
                <a:lnTo>
                  <a:pt x="1531" y="10"/>
                </a:lnTo>
                <a:lnTo>
                  <a:pt x="1565" y="10"/>
                </a:lnTo>
                <a:lnTo>
                  <a:pt x="1611" y="0"/>
                </a:lnTo>
                <a:lnTo>
                  <a:pt x="1657" y="0"/>
                </a:lnTo>
                <a:lnTo>
                  <a:pt x="1680" y="0"/>
                </a:lnTo>
                <a:lnTo>
                  <a:pt x="1713" y="0"/>
                </a:lnTo>
                <a:lnTo>
                  <a:pt x="1760" y="21"/>
                </a:lnTo>
                <a:lnTo>
                  <a:pt x="1794" y="21"/>
                </a:lnTo>
                <a:lnTo>
                  <a:pt x="1828" y="21"/>
                </a:lnTo>
                <a:lnTo>
                  <a:pt x="1851" y="21"/>
                </a:lnTo>
                <a:lnTo>
                  <a:pt x="1874" y="10"/>
                </a:lnTo>
                <a:lnTo>
                  <a:pt x="1908" y="31"/>
                </a:lnTo>
                <a:lnTo>
                  <a:pt x="1931" y="31"/>
                </a:lnTo>
                <a:lnTo>
                  <a:pt x="1954" y="52"/>
                </a:lnTo>
                <a:lnTo>
                  <a:pt x="1977" y="52"/>
                </a:lnTo>
                <a:lnTo>
                  <a:pt x="2263" y="83"/>
                </a:lnTo>
                <a:lnTo>
                  <a:pt x="2388" y="136"/>
                </a:lnTo>
                <a:lnTo>
                  <a:pt x="2434" y="136"/>
                </a:lnTo>
                <a:lnTo>
                  <a:pt x="2457" y="146"/>
                </a:lnTo>
                <a:lnTo>
                  <a:pt x="2491" y="146"/>
                </a:lnTo>
                <a:lnTo>
                  <a:pt x="2514" y="146"/>
                </a:lnTo>
                <a:lnTo>
                  <a:pt x="2525" y="167"/>
                </a:lnTo>
                <a:lnTo>
                  <a:pt x="2549" y="167"/>
                </a:lnTo>
                <a:lnTo>
                  <a:pt x="2571" y="167"/>
                </a:lnTo>
                <a:lnTo>
                  <a:pt x="2594" y="167"/>
                </a:lnTo>
                <a:lnTo>
                  <a:pt x="2617" y="167"/>
                </a:lnTo>
                <a:lnTo>
                  <a:pt x="2628" y="188"/>
                </a:lnTo>
                <a:lnTo>
                  <a:pt x="2651" y="188"/>
                </a:lnTo>
                <a:lnTo>
                  <a:pt x="2674" y="188"/>
                </a:lnTo>
                <a:lnTo>
                  <a:pt x="2696" y="188"/>
                </a:lnTo>
                <a:lnTo>
                  <a:pt x="2719" y="188"/>
                </a:lnTo>
                <a:lnTo>
                  <a:pt x="2743" y="188"/>
                </a:lnTo>
                <a:lnTo>
                  <a:pt x="2766" y="188"/>
                </a:lnTo>
                <a:lnTo>
                  <a:pt x="2799" y="198"/>
                </a:lnTo>
                <a:lnTo>
                  <a:pt x="2823" y="229"/>
                </a:lnTo>
                <a:lnTo>
                  <a:pt x="2845" y="229"/>
                </a:lnTo>
                <a:lnTo>
                  <a:pt x="2880" y="240"/>
                </a:lnTo>
                <a:lnTo>
                  <a:pt x="2891" y="261"/>
                </a:lnTo>
                <a:lnTo>
                  <a:pt x="2903" y="282"/>
                </a:lnTo>
                <a:lnTo>
                  <a:pt x="2903" y="302"/>
                </a:lnTo>
                <a:lnTo>
                  <a:pt x="2925" y="302"/>
                </a:lnTo>
                <a:lnTo>
                  <a:pt x="2948" y="334"/>
                </a:lnTo>
                <a:lnTo>
                  <a:pt x="2971" y="344"/>
                </a:lnTo>
                <a:lnTo>
                  <a:pt x="2994" y="344"/>
                </a:lnTo>
                <a:lnTo>
                  <a:pt x="3005" y="365"/>
                </a:lnTo>
                <a:lnTo>
                  <a:pt x="3005" y="396"/>
                </a:lnTo>
                <a:lnTo>
                  <a:pt x="3028" y="407"/>
                </a:lnTo>
                <a:lnTo>
                  <a:pt x="3050" y="407"/>
                </a:lnTo>
                <a:lnTo>
                  <a:pt x="3050" y="438"/>
                </a:lnTo>
                <a:lnTo>
                  <a:pt x="3050" y="459"/>
                </a:lnTo>
                <a:lnTo>
                  <a:pt x="3050" y="480"/>
                </a:lnTo>
                <a:lnTo>
                  <a:pt x="3050" y="501"/>
                </a:lnTo>
                <a:lnTo>
                  <a:pt x="3028" y="501"/>
                </a:lnTo>
                <a:lnTo>
                  <a:pt x="3050" y="521"/>
                </a:lnTo>
                <a:lnTo>
                  <a:pt x="3050" y="542"/>
                </a:lnTo>
                <a:lnTo>
                  <a:pt x="3050" y="574"/>
                </a:lnTo>
                <a:lnTo>
                  <a:pt x="3062" y="605"/>
                </a:lnTo>
                <a:lnTo>
                  <a:pt x="3062" y="636"/>
                </a:lnTo>
                <a:lnTo>
                  <a:pt x="3062" y="657"/>
                </a:lnTo>
                <a:lnTo>
                  <a:pt x="3062" y="678"/>
                </a:lnTo>
                <a:lnTo>
                  <a:pt x="3062" y="699"/>
                </a:lnTo>
                <a:lnTo>
                  <a:pt x="3062" y="720"/>
                </a:lnTo>
                <a:lnTo>
                  <a:pt x="3062" y="741"/>
                </a:lnTo>
                <a:lnTo>
                  <a:pt x="3074" y="761"/>
                </a:lnTo>
                <a:lnTo>
                  <a:pt x="3097" y="814"/>
                </a:lnTo>
                <a:lnTo>
                  <a:pt x="3097" y="845"/>
                </a:lnTo>
                <a:lnTo>
                  <a:pt x="3097" y="866"/>
                </a:lnTo>
                <a:lnTo>
                  <a:pt x="3097" y="887"/>
                </a:lnTo>
                <a:lnTo>
                  <a:pt x="3097" y="907"/>
                </a:lnTo>
                <a:lnTo>
                  <a:pt x="3097" y="939"/>
                </a:lnTo>
                <a:lnTo>
                  <a:pt x="3097" y="960"/>
                </a:lnTo>
                <a:lnTo>
                  <a:pt x="3097" y="980"/>
                </a:lnTo>
                <a:lnTo>
                  <a:pt x="3097" y="1012"/>
                </a:lnTo>
                <a:lnTo>
                  <a:pt x="3120" y="1012"/>
                </a:lnTo>
                <a:lnTo>
                  <a:pt x="3120" y="1033"/>
                </a:lnTo>
                <a:lnTo>
                  <a:pt x="3120" y="1074"/>
                </a:lnTo>
                <a:lnTo>
                  <a:pt x="3120" y="1095"/>
                </a:lnTo>
                <a:lnTo>
                  <a:pt x="3120" y="1116"/>
                </a:lnTo>
                <a:lnTo>
                  <a:pt x="3097" y="1116"/>
                </a:lnTo>
                <a:lnTo>
                  <a:pt x="3085" y="1147"/>
                </a:lnTo>
                <a:lnTo>
                  <a:pt x="3062" y="1189"/>
                </a:lnTo>
                <a:lnTo>
                  <a:pt x="3062" y="1210"/>
                </a:lnTo>
                <a:lnTo>
                  <a:pt x="3062" y="1231"/>
                </a:lnTo>
                <a:lnTo>
                  <a:pt x="3062" y="1262"/>
                </a:lnTo>
                <a:lnTo>
                  <a:pt x="3085" y="1293"/>
                </a:lnTo>
                <a:lnTo>
                  <a:pt x="3085" y="1325"/>
                </a:lnTo>
                <a:lnTo>
                  <a:pt x="3085" y="1345"/>
                </a:lnTo>
                <a:lnTo>
                  <a:pt x="3085" y="1366"/>
                </a:lnTo>
                <a:lnTo>
                  <a:pt x="3085" y="1387"/>
                </a:lnTo>
                <a:lnTo>
                  <a:pt x="3085" y="1408"/>
                </a:lnTo>
                <a:lnTo>
                  <a:pt x="3085" y="1429"/>
                </a:lnTo>
                <a:lnTo>
                  <a:pt x="3085" y="1450"/>
                </a:lnTo>
                <a:lnTo>
                  <a:pt x="3085" y="1471"/>
                </a:lnTo>
                <a:lnTo>
                  <a:pt x="3085" y="1512"/>
                </a:lnTo>
                <a:lnTo>
                  <a:pt x="3085" y="1533"/>
                </a:lnTo>
                <a:lnTo>
                  <a:pt x="3097" y="1554"/>
                </a:lnTo>
                <a:lnTo>
                  <a:pt x="3097" y="1575"/>
                </a:lnTo>
                <a:lnTo>
                  <a:pt x="3085" y="1596"/>
                </a:lnTo>
                <a:lnTo>
                  <a:pt x="3085" y="1617"/>
                </a:lnTo>
                <a:lnTo>
                  <a:pt x="3085" y="1648"/>
                </a:lnTo>
                <a:lnTo>
                  <a:pt x="3085" y="1669"/>
                </a:lnTo>
                <a:lnTo>
                  <a:pt x="3074" y="1690"/>
                </a:lnTo>
                <a:lnTo>
                  <a:pt x="3074" y="1711"/>
                </a:lnTo>
                <a:lnTo>
                  <a:pt x="3074" y="1731"/>
                </a:lnTo>
                <a:lnTo>
                  <a:pt x="3074" y="1752"/>
                </a:lnTo>
                <a:lnTo>
                  <a:pt x="3062" y="1784"/>
                </a:lnTo>
                <a:lnTo>
                  <a:pt x="3040" y="1784"/>
                </a:lnTo>
                <a:lnTo>
                  <a:pt x="3040" y="1804"/>
                </a:lnTo>
                <a:lnTo>
                  <a:pt x="3028" y="1825"/>
                </a:lnTo>
                <a:lnTo>
                  <a:pt x="3028" y="1846"/>
                </a:lnTo>
                <a:lnTo>
                  <a:pt x="3005" y="1857"/>
                </a:lnTo>
                <a:lnTo>
                  <a:pt x="2994" y="1877"/>
                </a:lnTo>
                <a:lnTo>
                  <a:pt x="2971" y="1888"/>
                </a:lnTo>
                <a:lnTo>
                  <a:pt x="2960" y="1909"/>
                </a:lnTo>
                <a:lnTo>
                  <a:pt x="2948" y="1930"/>
                </a:lnTo>
                <a:lnTo>
                  <a:pt x="2937" y="1950"/>
                </a:lnTo>
                <a:lnTo>
                  <a:pt x="2903" y="1950"/>
                </a:lnTo>
                <a:lnTo>
                  <a:pt x="2880" y="1971"/>
                </a:lnTo>
                <a:lnTo>
                  <a:pt x="2856" y="1971"/>
                </a:lnTo>
                <a:lnTo>
                  <a:pt x="2834" y="1971"/>
                </a:lnTo>
                <a:lnTo>
                  <a:pt x="2811" y="1982"/>
                </a:lnTo>
                <a:lnTo>
                  <a:pt x="2788" y="1992"/>
                </a:lnTo>
                <a:lnTo>
                  <a:pt x="2766" y="2013"/>
                </a:lnTo>
                <a:lnTo>
                  <a:pt x="2731" y="2044"/>
                </a:lnTo>
                <a:lnTo>
                  <a:pt x="2708" y="2044"/>
                </a:lnTo>
                <a:lnTo>
                  <a:pt x="2686" y="2065"/>
                </a:lnTo>
                <a:lnTo>
                  <a:pt x="2662" y="2076"/>
                </a:lnTo>
                <a:lnTo>
                  <a:pt x="2639" y="2065"/>
                </a:lnTo>
                <a:lnTo>
                  <a:pt x="2617" y="2076"/>
                </a:lnTo>
                <a:lnTo>
                  <a:pt x="2594" y="2076"/>
                </a:lnTo>
                <a:lnTo>
                  <a:pt x="2549" y="2076"/>
                </a:lnTo>
                <a:lnTo>
                  <a:pt x="2525" y="2076"/>
                </a:lnTo>
                <a:lnTo>
                  <a:pt x="2491" y="2076"/>
                </a:lnTo>
                <a:lnTo>
                  <a:pt x="2468" y="2086"/>
                </a:lnTo>
                <a:lnTo>
                  <a:pt x="2445" y="2086"/>
                </a:lnTo>
                <a:lnTo>
                  <a:pt x="2422" y="2086"/>
                </a:lnTo>
                <a:lnTo>
                  <a:pt x="2388" y="2107"/>
                </a:lnTo>
                <a:lnTo>
                  <a:pt x="2365" y="2117"/>
                </a:lnTo>
                <a:lnTo>
                  <a:pt x="2342" y="2117"/>
                </a:lnTo>
                <a:lnTo>
                  <a:pt x="2320" y="2096"/>
                </a:lnTo>
                <a:lnTo>
                  <a:pt x="2297" y="2096"/>
                </a:lnTo>
                <a:lnTo>
                  <a:pt x="2273" y="2117"/>
                </a:lnTo>
                <a:lnTo>
                  <a:pt x="2251" y="2117"/>
                </a:lnTo>
                <a:lnTo>
                  <a:pt x="2228" y="2117"/>
                </a:lnTo>
                <a:lnTo>
                  <a:pt x="2205" y="2117"/>
                </a:lnTo>
                <a:lnTo>
                  <a:pt x="2171" y="2117"/>
                </a:lnTo>
                <a:lnTo>
                  <a:pt x="2148" y="2128"/>
                </a:lnTo>
                <a:lnTo>
                  <a:pt x="2114" y="2128"/>
                </a:lnTo>
                <a:lnTo>
                  <a:pt x="2091" y="2128"/>
                </a:lnTo>
                <a:lnTo>
                  <a:pt x="2068" y="2138"/>
                </a:lnTo>
                <a:lnTo>
                  <a:pt x="2046" y="2138"/>
                </a:lnTo>
                <a:lnTo>
                  <a:pt x="2022" y="2149"/>
                </a:lnTo>
                <a:lnTo>
                  <a:pt x="1999" y="2149"/>
                </a:lnTo>
                <a:lnTo>
                  <a:pt x="1977" y="2159"/>
                </a:lnTo>
                <a:lnTo>
                  <a:pt x="1954" y="2159"/>
                </a:lnTo>
                <a:lnTo>
                  <a:pt x="1931" y="2169"/>
                </a:lnTo>
                <a:lnTo>
                  <a:pt x="1908" y="2180"/>
                </a:lnTo>
                <a:lnTo>
                  <a:pt x="1874" y="2190"/>
                </a:lnTo>
                <a:lnTo>
                  <a:pt x="1851" y="2180"/>
                </a:lnTo>
                <a:lnTo>
                  <a:pt x="1805" y="2180"/>
                </a:lnTo>
                <a:lnTo>
                  <a:pt x="1782" y="2190"/>
                </a:lnTo>
                <a:lnTo>
                  <a:pt x="1760" y="2190"/>
                </a:lnTo>
                <a:lnTo>
                  <a:pt x="1737" y="2190"/>
                </a:lnTo>
                <a:lnTo>
                  <a:pt x="1702" y="2190"/>
                </a:lnTo>
                <a:lnTo>
                  <a:pt x="1680" y="2190"/>
                </a:lnTo>
                <a:lnTo>
                  <a:pt x="1645" y="2201"/>
                </a:lnTo>
                <a:lnTo>
                  <a:pt x="1623" y="2201"/>
                </a:lnTo>
                <a:lnTo>
                  <a:pt x="1600" y="2201"/>
                </a:lnTo>
                <a:lnTo>
                  <a:pt x="1543" y="2201"/>
                </a:lnTo>
                <a:lnTo>
                  <a:pt x="1486" y="2232"/>
                </a:lnTo>
                <a:lnTo>
                  <a:pt x="1462" y="2232"/>
                </a:lnTo>
                <a:lnTo>
                  <a:pt x="1451" y="2211"/>
                </a:lnTo>
                <a:lnTo>
                  <a:pt x="1428" y="2211"/>
                </a:lnTo>
                <a:lnTo>
                  <a:pt x="1394" y="2211"/>
                </a:lnTo>
                <a:lnTo>
                  <a:pt x="1371" y="2211"/>
                </a:lnTo>
                <a:lnTo>
                  <a:pt x="1337" y="2211"/>
                </a:lnTo>
                <a:lnTo>
                  <a:pt x="1314" y="2211"/>
                </a:lnTo>
                <a:lnTo>
                  <a:pt x="1291" y="2211"/>
                </a:lnTo>
                <a:lnTo>
                  <a:pt x="1268" y="2211"/>
                </a:lnTo>
                <a:lnTo>
                  <a:pt x="1257" y="2190"/>
                </a:lnTo>
                <a:lnTo>
                  <a:pt x="1234" y="2190"/>
                </a:lnTo>
                <a:lnTo>
                  <a:pt x="1200" y="2180"/>
                </a:lnTo>
                <a:lnTo>
                  <a:pt x="1177" y="2180"/>
                </a:lnTo>
                <a:lnTo>
                  <a:pt x="1142" y="2180"/>
                </a:lnTo>
                <a:lnTo>
                  <a:pt x="1085" y="2180"/>
                </a:lnTo>
                <a:lnTo>
                  <a:pt x="1063" y="2180"/>
                </a:lnTo>
                <a:lnTo>
                  <a:pt x="1040" y="2180"/>
                </a:lnTo>
                <a:lnTo>
                  <a:pt x="1016" y="2180"/>
                </a:lnTo>
                <a:lnTo>
                  <a:pt x="993" y="2180"/>
                </a:lnTo>
                <a:lnTo>
                  <a:pt x="971" y="2159"/>
                </a:lnTo>
                <a:lnTo>
                  <a:pt x="936" y="2138"/>
                </a:lnTo>
                <a:lnTo>
                  <a:pt x="914" y="2128"/>
                </a:lnTo>
                <a:lnTo>
                  <a:pt x="879" y="2128"/>
                </a:lnTo>
                <a:lnTo>
                  <a:pt x="856" y="2128"/>
                </a:lnTo>
                <a:lnTo>
                  <a:pt x="834" y="2128"/>
                </a:lnTo>
                <a:lnTo>
                  <a:pt x="674" y="2169"/>
                </a:lnTo>
                <a:lnTo>
                  <a:pt x="651" y="2169"/>
                </a:lnTo>
                <a:lnTo>
                  <a:pt x="628" y="2169"/>
                </a:lnTo>
                <a:lnTo>
                  <a:pt x="605" y="2169"/>
                </a:lnTo>
                <a:lnTo>
                  <a:pt x="582" y="2169"/>
                </a:lnTo>
                <a:lnTo>
                  <a:pt x="560" y="2169"/>
                </a:lnTo>
                <a:lnTo>
                  <a:pt x="537" y="2169"/>
                </a:lnTo>
                <a:lnTo>
                  <a:pt x="514" y="2169"/>
                </a:lnTo>
                <a:lnTo>
                  <a:pt x="491" y="2169"/>
                </a:lnTo>
                <a:lnTo>
                  <a:pt x="491" y="2149"/>
                </a:lnTo>
                <a:lnTo>
                  <a:pt x="468" y="2128"/>
                </a:lnTo>
                <a:lnTo>
                  <a:pt x="423" y="2117"/>
                </a:lnTo>
                <a:lnTo>
                  <a:pt x="400" y="2117"/>
                </a:lnTo>
                <a:lnTo>
                  <a:pt x="376" y="2117"/>
                </a:lnTo>
                <a:lnTo>
                  <a:pt x="308" y="2117"/>
                </a:lnTo>
                <a:lnTo>
                  <a:pt x="251" y="2117"/>
                </a:lnTo>
                <a:lnTo>
                  <a:pt x="239" y="2096"/>
                </a:lnTo>
                <a:lnTo>
                  <a:pt x="216" y="2086"/>
                </a:lnTo>
                <a:lnTo>
                  <a:pt x="194" y="2086"/>
                </a:lnTo>
                <a:lnTo>
                  <a:pt x="171" y="2065"/>
                </a:lnTo>
                <a:lnTo>
                  <a:pt x="148" y="2065"/>
                </a:lnTo>
                <a:lnTo>
                  <a:pt x="137" y="2044"/>
                </a:lnTo>
                <a:lnTo>
                  <a:pt x="125" y="2023"/>
                </a:lnTo>
                <a:lnTo>
                  <a:pt x="125" y="2003"/>
                </a:lnTo>
                <a:lnTo>
                  <a:pt x="114" y="1982"/>
                </a:lnTo>
                <a:lnTo>
                  <a:pt x="114" y="1961"/>
                </a:lnTo>
                <a:lnTo>
                  <a:pt x="114" y="1940"/>
                </a:lnTo>
                <a:lnTo>
                  <a:pt x="79" y="1930"/>
                </a:lnTo>
                <a:lnTo>
                  <a:pt x="79" y="1898"/>
                </a:lnTo>
                <a:lnTo>
                  <a:pt x="79" y="1877"/>
                </a:lnTo>
                <a:lnTo>
                  <a:pt x="79" y="1846"/>
                </a:lnTo>
                <a:lnTo>
                  <a:pt x="79" y="1804"/>
                </a:lnTo>
                <a:lnTo>
                  <a:pt x="79" y="1784"/>
                </a:lnTo>
                <a:lnTo>
                  <a:pt x="79" y="1763"/>
                </a:lnTo>
                <a:lnTo>
                  <a:pt x="79" y="1742"/>
                </a:lnTo>
                <a:lnTo>
                  <a:pt x="79" y="1721"/>
                </a:lnTo>
                <a:lnTo>
                  <a:pt x="69" y="1700"/>
                </a:lnTo>
                <a:lnTo>
                  <a:pt x="57" y="1669"/>
                </a:lnTo>
                <a:lnTo>
                  <a:pt x="34" y="1648"/>
                </a:lnTo>
                <a:lnTo>
                  <a:pt x="22" y="1627"/>
                </a:lnTo>
                <a:lnTo>
                  <a:pt x="0" y="1606"/>
                </a:lnTo>
                <a:lnTo>
                  <a:pt x="0" y="1575"/>
                </a:lnTo>
                <a:lnTo>
                  <a:pt x="22" y="1554"/>
                </a:lnTo>
                <a:lnTo>
                  <a:pt x="45" y="1523"/>
                </a:lnTo>
                <a:lnTo>
                  <a:pt x="79" y="1491"/>
                </a:lnTo>
                <a:lnTo>
                  <a:pt x="69" y="1439"/>
                </a:lnTo>
                <a:lnTo>
                  <a:pt x="57" y="1418"/>
                </a:lnTo>
                <a:lnTo>
                  <a:pt x="69" y="1387"/>
                </a:lnTo>
                <a:lnTo>
                  <a:pt x="79" y="1366"/>
                </a:lnTo>
                <a:lnTo>
                  <a:pt x="79" y="1335"/>
                </a:lnTo>
                <a:lnTo>
                  <a:pt x="79" y="1304"/>
                </a:lnTo>
                <a:lnTo>
                  <a:pt x="57" y="1252"/>
                </a:lnTo>
                <a:lnTo>
                  <a:pt x="57" y="1231"/>
                </a:lnTo>
                <a:lnTo>
                  <a:pt x="69" y="1189"/>
                </a:lnTo>
                <a:lnTo>
                  <a:pt x="45" y="1168"/>
                </a:lnTo>
                <a:lnTo>
                  <a:pt x="45" y="1147"/>
                </a:lnTo>
                <a:lnTo>
                  <a:pt x="22" y="1126"/>
                </a:lnTo>
                <a:lnTo>
                  <a:pt x="11" y="1095"/>
                </a:lnTo>
                <a:lnTo>
                  <a:pt x="22" y="1053"/>
                </a:lnTo>
                <a:lnTo>
                  <a:pt x="22" y="991"/>
                </a:lnTo>
                <a:lnTo>
                  <a:pt x="22" y="970"/>
                </a:lnTo>
                <a:lnTo>
                  <a:pt x="11" y="949"/>
                </a:lnTo>
                <a:lnTo>
                  <a:pt x="11" y="928"/>
                </a:lnTo>
                <a:lnTo>
                  <a:pt x="11" y="907"/>
                </a:lnTo>
                <a:lnTo>
                  <a:pt x="34" y="887"/>
                </a:lnTo>
                <a:lnTo>
                  <a:pt x="34" y="866"/>
                </a:lnTo>
                <a:lnTo>
                  <a:pt x="34" y="834"/>
                </a:lnTo>
                <a:lnTo>
                  <a:pt x="34" y="814"/>
                </a:lnTo>
                <a:lnTo>
                  <a:pt x="34" y="793"/>
                </a:lnTo>
                <a:lnTo>
                  <a:pt x="11" y="793"/>
                </a:lnTo>
                <a:lnTo>
                  <a:pt x="0" y="772"/>
                </a:lnTo>
                <a:lnTo>
                  <a:pt x="22" y="751"/>
                </a:lnTo>
                <a:lnTo>
                  <a:pt x="34" y="730"/>
                </a:lnTo>
                <a:lnTo>
                  <a:pt x="34" y="709"/>
                </a:lnTo>
                <a:lnTo>
                  <a:pt x="34" y="688"/>
                </a:lnTo>
                <a:lnTo>
                  <a:pt x="11" y="678"/>
                </a:lnTo>
                <a:lnTo>
                  <a:pt x="11" y="657"/>
                </a:lnTo>
                <a:lnTo>
                  <a:pt x="11" y="636"/>
                </a:lnTo>
                <a:lnTo>
                  <a:pt x="34" y="626"/>
                </a:lnTo>
                <a:lnTo>
                  <a:pt x="11" y="615"/>
                </a:lnTo>
                <a:lnTo>
                  <a:pt x="11" y="595"/>
                </a:lnTo>
                <a:lnTo>
                  <a:pt x="0" y="595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50800" cap="rnd">
            <a:solidFill>
              <a:schemeClr val="accent5">
                <a:lumMod val="40000"/>
                <a:lumOff val="60000"/>
              </a:schemeClr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D95AA4D-AEBC-2B5B-8480-8D36EB342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 the System Boundaries</a:t>
            </a: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88660E28-DE2B-47A1-9A7D-3494BE26C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85F14CC-5F90-43EE-8E19-854968CEF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9427" y="622824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87" name="Freeform 6">
            <a:extLst>
              <a:ext uri="{FF2B5EF4-FFF2-40B4-BE49-F238E27FC236}">
                <a16:creationId xmlns:a16="http://schemas.microsoft.com/office/drawing/2014/main" id="{377FA891-E722-4ED3-AEF1-B53F16BAC33D}"/>
              </a:ext>
            </a:extLst>
          </p:cNvPr>
          <p:cNvSpPr>
            <a:spLocks/>
          </p:cNvSpPr>
          <p:nvPr/>
        </p:nvSpPr>
        <p:spPr bwMode="auto">
          <a:xfrm>
            <a:off x="1180920" y="1851204"/>
            <a:ext cx="4461782" cy="1955634"/>
          </a:xfrm>
          <a:custGeom>
            <a:avLst/>
            <a:gdLst>
              <a:gd name="T0" fmla="*/ 0 w 3121"/>
              <a:gd name="T1" fmla="*/ 2147483646 h 2233"/>
              <a:gd name="T2" fmla="*/ 2147483646 w 3121"/>
              <a:gd name="T3" fmla="*/ 2147483646 h 2233"/>
              <a:gd name="T4" fmla="*/ 2147483646 w 3121"/>
              <a:gd name="T5" fmla="*/ 2147483646 h 2233"/>
              <a:gd name="T6" fmla="*/ 2147483646 w 3121"/>
              <a:gd name="T7" fmla="*/ 2147483646 h 2233"/>
              <a:gd name="T8" fmla="*/ 2147483646 w 3121"/>
              <a:gd name="T9" fmla="*/ 2147483646 h 2233"/>
              <a:gd name="T10" fmla="*/ 2147483646 w 3121"/>
              <a:gd name="T11" fmla="*/ 2147483646 h 2233"/>
              <a:gd name="T12" fmla="*/ 2147483646 w 3121"/>
              <a:gd name="T13" fmla="*/ 2147483646 h 2233"/>
              <a:gd name="T14" fmla="*/ 2147483646 w 3121"/>
              <a:gd name="T15" fmla="*/ 2147483646 h 2233"/>
              <a:gd name="T16" fmla="*/ 2147483646 w 3121"/>
              <a:gd name="T17" fmla="*/ 2147483646 h 2233"/>
              <a:gd name="T18" fmla="*/ 2147483646 w 3121"/>
              <a:gd name="T19" fmla="*/ 0 h 2233"/>
              <a:gd name="T20" fmla="*/ 2147483646 w 3121"/>
              <a:gd name="T21" fmla="*/ 2147483646 h 2233"/>
              <a:gd name="T22" fmla="*/ 2147483646 w 3121"/>
              <a:gd name="T23" fmla="*/ 2147483646 h 2233"/>
              <a:gd name="T24" fmla="*/ 2147483646 w 3121"/>
              <a:gd name="T25" fmla="*/ 2147483646 h 2233"/>
              <a:gd name="T26" fmla="*/ 2147483646 w 3121"/>
              <a:gd name="T27" fmla="*/ 2147483646 h 2233"/>
              <a:gd name="T28" fmla="*/ 2147483646 w 3121"/>
              <a:gd name="T29" fmla="*/ 2147483646 h 2233"/>
              <a:gd name="T30" fmla="*/ 2147483646 w 3121"/>
              <a:gd name="T31" fmla="*/ 2147483646 h 2233"/>
              <a:gd name="T32" fmla="*/ 2147483646 w 3121"/>
              <a:gd name="T33" fmla="*/ 2147483646 h 2233"/>
              <a:gd name="T34" fmla="*/ 2147483646 w 3121"/>
              <a:gd name="T35" fmla="*/ 2147483646 h 2233"/>
              <a:gd name="T36" fmla="*/ 2147483646 w 3121"/>
              <a:gd name="T37" fmla="*/ 2147483646 h 2233"/>
              <a:gd name="T38" fmla="*/ 2147483646 w 3121"/>
              <a:gd name="T39" fmla="*/ 2147483646 h 2233"/>
              <a:gd name="T40" fmla="*/ 2147483646 w 3121"/>
              <a:gd name="T41" fmla="*/ 2147483646 h 2233"/>
              <a:gd name="T42" fmla="*/ 2147483646 w 3121"/>
              <a:gd name="T43" fmla="*/ 2147483646 h 2233"/>
              <a:gd name="T44" fmla="*/ 2147483646 w 3121"/>
              <a:gd name="T45" fmla="*/ 2147483646 h 2233"/>
              <a:gd name="T46" fmla="*/ 2147483646 w 3121"/>
              <a:gd name="T47" fmla="*/ 2147483646 h 2233"/>
              <a:gd name="T48" fmla="*/ 2147483646 w 3121"/>
              <a:gd name="T49" fmla="*/ 2147483646 h 2233"/>
              <a:gd name="T50" fmla="*/ 2147483646 w 3121"/>
              <a:gd name="T51" fmla="*/ 2147483646 h 2233"/>
              <a:gd name="T52" fmla="*/ 2147483646 w 3121"/>
              <a:gd name="T53" fmla="*/ 2147483646 h 2233"/>
              <a:gd name="T54" fmla="*/ 2147483646 w 3121"/>
              <a:gd name="T55" fmla="*/ 2147483646 h 2233"/>
              <a:gd name="T56" fmla="*/ 2147483646 w 3121"/>
              <a:gd name="T57" fmla="*/ 2147483646 h 2233"/>
              <a:gd name="T58" fmla="*/ 2147483646 w 3121"/>
              <a:gd name="T59" fmla="*/ 2147483646 h 2233"/>
              <a:gd name="T60" fmla="*/ 2147483646 w 3121"/>
              <a:gd name="T61" fmla="*/ 2147483646 h 2233"/>
              <a:gd name="T62" fmla="*/ 2147483646 w 3121"/>
              <a:gd name="T63" fmla="*/ 2147483646 h 2233"/>
              <a:gd name="T64" fmla="*/ 2147483646 w 3121"/>
              <a:gd name="T65" fmla="*/ 2147483646 h 2233"/>
              <a:gd name="T66" fmla="*/ 2147483646 w 3121"/>
              <a:gd name="T67" fmla="*/ 2147483646 h 2233"/>
              <a:gd name="T68" fmla="*/ 2147483646 w 3121"/>
              <a:gd name="T69" fmla="*/ 2147483646 h 2233"/>
              <a:gd name="T70" fmla="*/ 2147483646 w 3121"/>
              <a:gd name="T71" fmla="*/ 2147483646 h 2233"/>
              <a:gd name="T72" fmla="*/ 2147483646 w 3121"/>
              <a:gd name="T73" fmla="*/ 2147483646 h 2233"/>
              <a:gd name="T74" fmla="*/ 2147483646 w 3121"/>
              <a:gd name="T75" fmla="*/ 2147483646 h 2233"/>
              <a:gd name="T76" fmla="*/ 2147483646 w 3121"/>
              <a:gd name="T77" fmla="*/ 2147483646 h 2233"/>
              <a:gd name="T78" fmla="*/ 2147483646 w 3121"/>
              <a:gd name="T79" fmla="*/ 2147483646 h 2233"/>
              <a:gd name="T80" fmla="*/ 2147483646 w 3121"/>
              <a:gd name="T81" fmla="*/ 2147483646 h 2233"/>
              <a:gd name="T82" fmla="*/ 2147483646 w 3121"/>
              <a:gd name="T83" fmla="*/ 2147483646 h 2233"/>
              <a:gd name="T84" fmla="*/ 2147483646 w 3121"/>
              <a:gd name="T85" fmla="*/ 2147483646 h 2233"/>
              <a:gd name="T86" fmla="*/ 2147483646 w 3121"/>
              <a:gd name="T87" fmla="*/ 2147483646 h 2233"/>
              <a:gd name="T88" fmla="*/ 2147483646 w 3121"/>
              <a:gd name="T89" fmla="*/ 2147483646 h 2233"/>
              <a:gd name="T90" fmla="*/ 2147483646 w 3121"/>
              <a:gd name="T91" fmla="*/ 2147483646 h 2233"/>
              <a:gd name="T92" fmla="*/ 2147483646 w 3121"/>
              <a:gd name="T93" fmla="*/ 2147483646 h 2233"/>
              <a:gd name="T94" fmla="*/ 2147483646 w 3121"/>
              <a:gd name="T95" fmla="*/ 2147483646 h 2233"/>
              <a:gd name="T96" fmla="*/ 2147483646 w 3121"/>
              <a:gd name="T97" fmla="*/ 2147483646 h 2233"/>
              <a:gd name="T98" fmla="*/ 2147483646 w 3121"/>
              <a:gd name="T99" fmla="*/ 2147483646 h 2233"/>
              <a:gd name="T100" fmla="*/ 2147483646 w 3121"/>
              <a:gd name="T101" fmla="*/ 2147483646 h 2233"/>
              <a:gd name="T102" fmla="*/ 2147483646 w 3121"/>
              <a:gd name="T103" fmla="*/ 2147483646 h 2233"/>
              <a:gd name="T104" fmla="*/ 2147483646 w 3121"/>
              <a:gd name="T105" fmla="*/ 2147483646 h 2233"/>
              <a:gd name="T106" fmla="*/ 2147483646 w 3121"/>
              <a:gd name="T107" fmla="*/ 2147483646 h 2233"/>
              <a:gd name="T108" fmla="*/ 2147483646 w 3121"/>
              <a:gd name="T109" fmla="*/ 2147483646 h 223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3121"/>
              <a:gd name="T166" fmla="*/ 0 h 2233"/>
              <a:gd name="T167" fmla="*/ 3121 w 3121"/>
              <a:gd name="T168" fmla="*/ 2233 h 2233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3121" h="2233">
                <a:moveTo>
                  <a:pt x="0" y="595"/>
                </a:moveTo>
                <a:lnTo>
                  <a:pt x="0" y="574"/>
                </a:lnTo>
                <a:lnTo>
                  <a:pt x="0" y="553"/>
                </a:lnTo>
                <a:lnTo>
                  <a:pt x="0" y="532"/>
                </a:lnTo>
                <a:lnTo>
                  <a:pt x="0" y="511"/>
                </a:lnTo>
                <a:lnTo>
                  <a:pt x="0" y="490"/>
                </a:lnTo>
                <a:lnTo>
                  <a:pt x="11" y="469"/>
                </a:lnTo>
                <a:lnTo>
                  <a:pt x="22" y="448"/>
                </a:lnTo>
                <a:lnTo>
                  <a:pt x="22" y="428"/>
                </a:lnTo>
                <a:lnTo>
                  <a:pt x="45" y="407"/>
                </a:lnTo>
                <a:lnTo>
                  <a:pt x="57" y="386"/>
                </a:lnTo>
                <a:lnTo>
                  <a:pt x="69" y="365"/>
                </a:lnTo>
                <a:lnTo>
                  <a:pt x="91" y="344"/>
                </a:lnTo>
                <a:lnTo>
                  <a:pt x="125" y="334"/>
                </a:lnTo>
                <a:lnTo>
                  <a:pt x="125" y="313"/>
                </a:lnTo>
                <a:lnTo>
                  <a:pt x="125" y="282"/>
                </a:lnTo>
                <a:lnTo>
                  <a:pt x="137" y="261"/>
                </a:lnTo>
                <a:lnTo>
                  <a:pt x="171" y="250"/>
                </a:lnTo>
                <a:lnTo>
                  <a:pt x="182" y="219"/>
                </a:lnTo>
                <a:lnTo>
                  <a:pt x="206" y="209"/>
                </a:lnTo>
                <a:lnTo>
                  <a:pt x="228" y="209"/>
                </a:lnTo>
                <a:lnTo>
                  <a:pt x="251" y="209"/>
                </a:lnTo>
                <a:lnTo>
                  <a:pt x="285" y="209"/>
                </a:lnTo>
                <a:lnTo>
                  <a:pt x="308" y="209"/>
                </a:lnTo>
                <a:lnTo>
                  <a:pt x="343" y="209"/>
                </a:lnTo>
                <a:lnTo>
                  <a:pt x="365" y="188"/>
                </a:lnTo>
                <a:lnTo>
                  <a:pt x="457" y="146"/>
                </a:lnTo>
                <a:lnTo>
                  <a:pt x="560" y="104"/>
                </a:lnTo>
                <a:lnTo>
                  <a:pt x="582" y="104"/>
                </a:lnTo>
                <a:lnTo>
                  <a:pt x="605" y="83"/>
                </a:lnTo>
                <a:lnTo>
                  <a:pt x="628" y="83"/>
                </a:lnTo>
                <a:lnTo>
                  <a:pt x="651" y="83"/>
                </a:lnTo>
                <a:lnTo>
                  <a:pt x="685" y="83"/>
                </a:lnTo>
                <a:lnTo>
                  <a:pt x="709" y="73"/>
                </a:lnTo>
                <a:lnTo>
                  <a:pt x="731" y="73"/>
                </a:lnTo>
                <a:lnTo>
                  <a:pt x="754" y="73"/>
                </a:lnTo>
                <a:lnTo>
                  <a:pt x="799" y="73"/>
                </a:lnTo>
                <a:lnTo>
                  <a:pt x="822" y="73"/>
                </a:lnTo>
                <a:lnTo>
                  <a:pt x="856" y="63"/>
                </a:lnTo>
                <a:lnTo>
                  <a:pt x="879" y="63"/>
                </a:lnTo>
                <a:lnTo>
                  <a:pt x="948" y="63"/>
                </a:lnTo>
                <a:lnTo>
                  <a:pt x="1063" y="21"/>
                </a:lnTo>
                <a:lnTo>
                  <a:pt x="1177" y="21"/>
                </a:lnTo>
                <a:lnTo>
                  <a:pt x="1211" y="21"/>
                </a:lnTo>
                <a:lnTo>
                  <a:pt x="1234" y="21"/>
                </a:lnTo>
                <a:lnTo>
                  <a:pt x="1268" y="21"/>
                </a:lnTo>
                <a:lnTo>
                  <a:pt x="1291" y="21"/>
                </a:lnTo>
                <a:lnTo>
                  <a:pt x="1314" y="21"/>
                </a:lnTo>
                <a:lnTo>
                  <a:pt x="1349" y="21"/>
                </a:lnTo>
                <a:lnTo>
                  <a:pt x="1371" y="31"/>
                </a:lnTo>
                <a:lnTo>
                  <a:pt x="1406" y="31"/>
                </a:lnTo>
                <a:lnTo>
                  <a:pt x="1439" y="31"/>
                </a:lnTo>
                <a:lnTo>
                  <a:pt x="1462" y="31"/>
                </a:lnTo>
                <a:lnTo>
                  <a:pt x="1486" y="21"/>
                </a:lnTo>
                <a:lnTo>
                  <a:pt x="1508" y="10"/>
                </a:lnTo>
                <a:lnTo>
                  <a:pt x="1531" y="10"/>
                </a:lnTo>
                <a:lnTo>
                  <a:pt x="1565" y="10"/>
                </a:lnTo>
                <a:lnTo>
                  <a:pt x="1611" y="0"/>
                </a:lnTo>
                <a:lnTo>
                  <a:pt x="1657" y="0"/>
                </a:lnTo>
                <a:lnTo>
                  <a:pt x="1680" y="0"/>
                </a:lnTo>
                <a:lnTo>
                  <a:pt x="1713" y="0"/>
                </a:lnTo>
                <a:lnTo>
                  <a:pt x="1760" y="21"/>
                </a:lnTo>
                <a:lnTo>
                  <a:pt x="1794" y="21"/>
                </a:lnTo>
                <a:lnTo>
                  <a:pt x="1828" y="21"/>
                </a:lnTo>
                <a:lnTo>
                  <a:pt x="1851" y="21"/>
                </a:lnTo>
                <a:lnTo>
                  <a:pt x="1874" y="10"/>
                </a:lnTo>
                <a:lnTo>
                  <a:pt x="1908" y="31"/>
                </a:lnTo>
                <a:lnTo>
                  <a:pt x="1931" y="31"/>
                </a:lnTo>
                <a:lnTo>
                  <a:pt x="1954" y="52"/>
                </a:lnTo>
                <a:lnTo>
                  <a:pt x="1977" y="52"/>
                </a:lnTo>
                <a:lnTo>
                  <a:pt x="2263" y="83"/>
                </a:lnTo>
                <a:lnTo>
                  <a:pt x="2388" y="136"/>
                </a:lnTo>
                <a:lnTo>
                  <a:pt x="2434" y="136"/>
                </a:lnTo>
                <a:lnTo>
                  <a:pt x="2457" y="146"/>
                </a:lnTo>
                <a:lnTo>
                  <a:pt x="2491" y="146"/>
                </a:lnTo>
                <a:lnTo>
                  <a:pt x="2514" y="146"/>
                </a:lnTo>
                <a:lnTo>
                  <a:pt x="2525" y="167"/>
                </a:lnTo>
                <a:lnTo>
                  <a:pt x="2549" y="167"/>
                </a:lnTo>
                <a:lnTo>
                  <a:pt x="2571" y="167"/>
                </a:lnTo>
                <a:lnTo>
                  <a:pt x="2594" y="167"/>
                </a:lnTo>
                <a:lnTo>
                  <a:pt x="2617" y="167"/>
                </a:lnTo>
                <a:lnTo>
                  <a:pt x="2628" y="188"/>
                </a:lnTo>
                <a:lnTo>
                  <a:pt x="2651" y="188"/>
                </a:lnTo>
                <a:lnTo>
                  <a:pt x="2674" y="188"/>
                </a:lnTo>
                <a:lnTo>
                  <a:pt x="2696" y="188"/>
                </a:lnTo>
                <a:lnTo>
                  <a:pt x="2719" y="188"/>
                </a:lnTo>
                <a:lnTo>
                  <a:pt x="2743" y="188"/>
                </a:lnTo>
                <a:lnTo>
                  <a:pt x="2766" y="188"/>
                </a:lnTo>
                <a:lnTo>
                  <a:pt x="2799" y="198"/>
                </a:lnTo>
                <a:lnTo>
                  <a:pt x="2823" y="229"/>
                </a:lnTo>
                <a:lnTo>
                  <a:pt x="2845" y="229"/>
                </a:lnTo>
                <a:lnTo>
                  <a:pt x="2880" y="240"/>
                </a:lnTo>
                <a:lnTo>
                  <a:pt x="2891" y="261"/>
                </a:lnTo>
                <a:lnTo>
                  <a:pt x="2903" y="282"/>
                </a:lnTo>
                <a:lnTo>
                  <a:pt x="2903" y="302"/>
                </a:lnTo>
                <a:lnTo>
                  <a:pt x="2925" y="302"/>
                </a:lnTo>
                <a:lnTo>
                  <a:pt x="2948" y="334"/>
                </a:lnTo>
                <a:lnTo>
                  <a:pt x="2971" y="344"/>
                </a:lnTo>
                <a:lnTo>
                  <a:pt x="2994" y="344"/>
                </a:lnTo>
                <a:lnTo>
                  <a:pt x="3005" y="365"/>
                </a:lnTo>
                <a:lnTo>
                  <a:pt x="3005" y="396"/>
                </a:lnTo>
                <a:lnTo>
                  <a:pt x="3028" y="407"/>
                </a:lnTo>
                <a:lnTo>
                  <a:pt x="3050" y="407"/>
                </a:lnTo>
                <a:lnTo>
                  <a:pt x="3050" y="438"/>
                </a:lnTo>
                <a:lnTo>
                  <a:pt x="3050" y="459"/>
                </a:lnTo>
                <a:lnTo>
                  <a:pt x="3050" y="480"/>
                </a:lnTo>
                <a:lnTo>
                  <a:pt x="3050" y="501"/>
                </a:lnTo>
                <a:lnTo>
                  <a:pt x="3028" y="501"/>
                </a:lnTo>
                <a:lnTo>
                  <a:pt x="3050" y="521"/>
                </a:lnTo>
                <a:lnTo>
                  <a:pt x="3050" y="542"/>
                </a:lnTo>
                <a:lnTo>
                  <a:pt x="3050" y="574"/>
                </a:lnTo>
                <a:lnTo>
                  <a:pt x="3062" y="605"/>
                </a:lnTo>
                <a:lnTo>
                  <a:pt x="3062" y="636"/>
                </a:lnTo>
                <a:lnTo>
                  <a:pt x="3062" y="657"/>
                </a:lnTo>
                <a:lnTo>
                  <a:pt x="3062" y="678"/>
                </a:lnTo>
                <a:lnTo>
                  <a:pt x="3062" y="699"/>
                </a:lnTo>
                <a:lnTo>
                  <a:pt x="3062" y="720"/>
                </a:lnTo>
                <a:lnTo>
                  <a:pt x="3062" y="741"/>
                </a:lnTo>
                <a:lnTo>
                  <a:pt x="3074" y="761"/>
                </a:lnTo>
                <a:lnTo>
                  <a:pt x="3097" y="814"/>
                </a:lnTo>
                <a:lnTo>
                  <a:pt x="3097" y="845"/>
                </a:lnTo>
                <a:lnTo>
                  <a:pt x="3097" y="866"/>
                </a:lnTo>
                <a:lnTo>
                  <a:pt x="3097" y="887"/>
                </a:lnTo>
                <a:lnTo>
                  <a:pt x="3097" y="907"/>
                </a:lnTo>
                <a:lnTo>
                  <a:pt x="3097" y="939"/>
                </a:lnTo>
                <a:lnTo>
                  <a:pt x="3097" y="960"/>
                </a:lnTo>
                <a:lnTo>
                  <a:pt x="3097" y="980"/>
                </a:lnTo>
                <a:lnTo>
                  <a:pt x="3097" y="1012"/>
                </a:lnTo>
                <a:lnTo>
                  <a:pt x="3120" y="1012"/>
                </a:lnTo>
                <a:lnTo>
                  <a:pt x="3120" y="1033"/>
                </a:lnTo>
                <a:lnTo>
                  <a:pt x="3120" y="1074"/>
                </a:lnTo>
                <a:lnTo>
                  <a:pt x="3120" y="1095"/>
                </a:lnTo>
                <a:lnTo>
                  <a:pt x="3120" y="1116"/>
                </a:lnTo>
                <a:lnTo>
                  <a:pt x="3097" y="1116"/>
                </a:lnTo>
                <a:lnTo>
                  <a:pt x="3085" y="1147"/>
                </a:lnTo>
                <a:lnTo>
                  <a:pt x="3062" y="1189"/>
                </a:lnTo>
                <a:lnTo>
                  <a:pt x="3062" y="1210"/>
                </a:lnTo>
                <a:lnTo>
                  <a:pt x="3062" y="1231"/>
                </a:lnTo>
                <a:lnTo>
                  <a:pt x="3062" y="1262"/>
                </a:lnTo>
                <a:lnTo>
                  <a:pt x="3085" y="1293"/>
                </a:lnTo>
                <a:lnTo>
                  <a:pt x="3085" y="1325"/>
                </a:lnTo>
                <a:lnTo>
                  <a:pt x="3085" y="1345"/>
                </a:lnTo>
                <a:lnTo>
                  <a:pt x="3085" y="1366"/>
                </a:lnTo>
                <a:lnTo>
                  <a:pt x="3085" y="1387"/>
                </a:lnTo>
                <a:lnTo>
                  <a:pt x="3085" y="1408"/>
                </a:lnTo>
                <a:lnTo>
                  <a:pt x="3085" y="1429"/>
                </a:lnTo>
                <a:lnTo>
                  <a:pt x="3085" y="1450"/>
                </a:lnTo>
                <a:lnTo>
                  <a:pt x="3085" y="1471"/>
                </a:lnTo>
                <a:lnTo>
                  <a:pt x="3085" y="1512"/>
                </a:lnTo>
                <a:lnTo>
                  <a:pt x="3085" y="1533"/>
                </a:lnTo>
                <a:lnTo>
                  <a:pt x="3097" y="1554"/>
                </a:lnTo>
                <a:lnTo>
                  <a:pt x="3097" y="1575"/>
                </a:lnTo>
                <a:lnTo>
                  <a:pt x="3085" y="1596"/>
                </a:lnTo>
                <a:lnTo>
                  <a:pt x="3085" y="1617"/>
                </a:lnTo>
                <a:lnTo>
                  <a:pt x="3085" y="1648"/>
                </a:lnTo>
                <a:lnTo>
                  <a:pt x="3085" y="1669"/>
                </a:lnTo>
                <a:lnTo>
                  <a:pt x="3074" y="1690"/>
                </a:lnTo>
                <a:lnTo>
                  <a:pt x="3074" y="1711"/>
                </a:lnTo>
                <a:lnTo>
                  <a:pt x="3074" y="1731"/>
                </a:lnTo>
                <a:lnTo>
                  <a:pt x="3074" y="1752"/>
                </a:lnTo>
                <a:lnTo>
                  <a:pt x="3062" y="1784"/>
                </a:lnTo>
                <a:lnTo>
                  <a:pt x="3040" y="1784"/>
                </a:lnTo>
                <a:lnTo>
                  <a:pt x="3040" y="1804"/>
                </a:lnTo>
                <a:lnTo>
                  <a:pt x="3028" y="1825"/>
                </a:lnTo>
                <a:lnTo>
                  <a:pt x="3028" y="1846"/>
                </a:lnTo>
                <a:lnTo>
                  <a:pt x="3005" y="1857"/>
                </a:lnTo>
                <a:lnTo>
                  <a:pt x="2994" y="1877"/>
                </a:lnTo>
                <a:lnTo>
                  <a:pt x="2971" y="1888"/>
                </a:lnTo>
                <a:lnTo>
                  <a:pt x="2960" y="1909"/>
                </a:lnTo>
                <a:lnTo>
                  <a:pt x="2948" y="1930"/>
                </a:lnTo>
                <a:lnTo>
                  <a:pt x="2937" y="1950"/>
                </a:lnTo>
                <a:lnTo>
                  <a:pt x="2903" y="1950"/>
                </a:lnTo>
                <a:lnTo>
                  <a:pt x="2880" y="1971"/>
                </a:lnTo>
                <a:lnTo>
                  <a:pt x="2856" y="1971"/>
                </a:lnTo>
                <a:lnTo>
                  <a:pt x="2834" y="1971"/>
                </a:lnTo>
                <a:lnTo>
                  <a:pt x="2811" y="1982"/>
                </a:lnTo>
                <a:lnTo>
                  <a:pt x="2788" y="1992"/>
                </a:lnTo>
                <a:lnTo>
                  <a:pt x="2766" y="2013"/>
                </a:lnTo>
                <a:lnTo>
                  <a:pt x="2731" y="2044"/>
                </a:lnTo>
                <a:lnTo>
                  <a:pt x="2708" y="2044"/>
                </a:lnTo>
                <a:lnTo>
                  <a:pt x="2686" y="2065"/>
                </a:lnTo>
                <a:lnTo>
                  <a:pt x="2662" y="2076"/>
                </a:lnTo>
                <a:lnTo>
                  <a:pt x="2639" y="2065"/>
                </a:lnTo>
                <a:lnTo>
                  <a:pt x="2617" y="2076"/>
                </a:lnTo>
                <a:lnTo>
                  <a:pt x="2594" y="2076"/>
                </a:lnTo>
                <a:lnTo>
                  <a:pt x="2549" y="2076"/>
                </a:lnTo>
                <a:lnTo>
                  <a:pt x="2525" y="2076"/>
                </a:lnTo>
                <a:lnTo>
                  <a:pt x="2491" y="2076"/>
                </a:lnTo>
                <a:lnTo>
                  <a:pt x="2468" y="2086"/>
                </a:lnTo>
                <a:lnTo>
                  <a:pt x="2445" y="2086"/>
                </a:lnTo>
                <a:lnTo>
                  <a:pt x="2422" y="2086"/>
                </a:lnTo>
                <a:lnTo>
                  <a:pt x="2388" y="2107"/>
                </a:lnTo>
                <a:lnTo>
                  <a:pt x="2365" y="2117"/>
                </a:lnTo>
                <a:lnTo>
                  <a:pt x="2342" y="2117"/>
                </a:lnTo>
                <a:lnTo>
                  <a:pt x="2320" y="2096"/>
                </a:lnTo>
                <a:lnTo>
                  <a:pt x="2297" y="2096"/>
                </a:lnTo>
                <a:lnTo>
                  <a:pt x="2273" y="2117"/>
                </a:lnTo>
                <a:lnTo>
                  <a:pt x="2251" y="2117"/>
                </a:lnTo>
                <a:lnTo>
                  <a:pt x="2228" y="2117"/>
                </a:lnTo>
                <a:lnTo>
                  <a:pt x="2205" y="2117"/>
                </a:lnTo>
                <a:lnTo>
                  <a:pt x="2171" y="2117"/>
                </a:lnTo>
                <a:lnTo>
                  <a:pt x="2148" y="2128"/>
                </a:lnTo>
                <a:lnTo>
                  <a:pt x="2114" y="2128"/>
                </a:lnTo>
                <a:lnTo>
                  <a:pt x="2091" y="2128"/>
                </a:lnTo>
                <a:lnTo>
                  <a:pt x="2068" y="2138"/>
                </a:lnTo>
                <a:lnTo>
                  <a:pt x="2046" y="2138"/>
                </a:lnTo>
                <a:lnTo>
                  <a:pt x="2022" y="2149"/>
                </a:lnTo>
                <a:lnTo>
                  <a:pt x="1999" y="2149"/>
                </a:lnTo>
                <a:lnTo>
                  <a:pt x="1977" y="2159"/>
                </a:lnTo>
                <a:lnTo>
                  <a:pt x="1954" y="2159"/>
                </a:lnTo>
                <a:lnTo>
                  <a:pt x="1931" y="2169"/>
                </a:lnTo>
                <a:lnTo>
                  <a:pt x="1908" y="2180"/>
                </a:lnTo>
                <a:lnTo>
                  <a:pt x="1874" y="2190"/>
                </a:lnTo>
                <a:lnTo>
                  <a:pt x="1851" y="2180"/>
                </a:lnTo>
                <a:lnTo>
                  <a:pt x="1805" y="2180"/>
                </a:lnTo>
                <a:lnTo>
                  <a:pt x="1782" y="2190"/>
                </a:lnTo>
                <a:lnTo>
                  <a:pt x="1760" y="2190"/>
                </a:lnTo>
                <a:lnTo>
                  <a:pt x="1737" y="2190"/>
                </a:lnTo>
                <a:lnTo>
                  <a:pt x="1702" y="2190"/>
                </a:lnTo>
                <a:lnTo>
                  <a:pt x="1680" y="2190"/>
                </a:lnTo>
                <a:lnTo>
                  <a:pt x="1645" y="2201"/>
                </a:lnTo>
                <a:lnTo>
                  <a:pt x="1623" y="2201"/>
                </a:lnTo>
                <a:lnTo>
                  <a:pt x="1600" y="2201"/>
                </a:lnTo>
                <a:lnTo>
                  <a:pt x="1543" y="2201"/>
                </a:lnTo>
                <a:lnTo>
                  <a:pt x="1486" y="2232"/>
                </a:lnTo>
                <a:lnTo>
                  <a:pt x="1462" y="2232"/>
                </a:lnTo>
                <a:lnTo>
                  <a:pt x="1451" y="2211"/>
                </a:lnTo>
                <a:lnTo>
                  <a:pt x="1428" y="2211"/>
                </a:lnTo>
                <a:lnTo>
                  <a:pt x="1394" y="2211"/>
                </a:lnTo>
                <a:lnTo>
                  <a:pt x="1371" y="2211"/>
                </a:lnTo>
                <a:lnTo>
                  <a:pt x="1337" y="2211"/>
                </a:lnTo>
                <a:lnTo>
                  <a:pt x="1314" y="2211"/>
                </a:lnTo>
                <a:lnTo>
                  <a:pt x="1291" y="2211"/>
                </a:lnTo>
                <a:lnTo>
                  <a:pt x="1268" y="2211"/>
                </a:lnTo>
                <a:lnTo>
                  <a:pt x="1257" y="2190"/>
                </a:lnTo>
                <a:lnTo>
                  <a:pt x="1234" y="2190"/>
                </a:lnTo>
                <a:lnTo>
                  <a:pt x="1200" y="2180"/>
                </a:lnTo>
                <a:lnTo>
                  <a:pt x="1177" y="2180"/>
                </a:lnTo>
                <a:lnTo>
                  <a:pt x="1142" y="2180"/>
                </a:lnTo>
                <a:lnTo>
                  <a:pt x="1085" y="2180"/>
                </a:lnTo>
                <a:lnTo>
                  <a:pt x="1063" y="2180"/>
                </a:lnTo>
                <a:lnTo>
                  <a:pt x="1040" y="2180"/>
                </a:lnTo>
                <a:lnTo>
                  <a:pt x="1016" y="2180"/>
                </a:lnTo>
                <a:lnTo>
                  <a:pt x="993" y="2180"/>
                </a:lnTo>
                <a:lnTo>
                  <a:pt x="971" y="2159"/>
                </a:lnTo>
                <a:lnTo>
                  <a:pt x="936" y="2138"/>
                </a:lnTo>
                <a:lnTo>
                  <a:pt x="914" y="2128"/>
                </a:lnTo>
                <a:lnTo>
                  <a:pt x="879" y="2128"/>
                </a:lnTo>
                <a:lnTo>
                  <a:pt x="856" y="2128"/>
                </a:lnTo>
                <a:lnTo>
                  <a:pt x="834" y="2128"/>
                </a:lnTo>
                <a:lnTo>
                  <a:pt x="674" y="2169"/>
                </a:lnTo>
                <a:lnTo>
                  <a:pt x="651" y="2169"/>
                </a:lnTo>
                <a:lnTo>
                  <a:pt x="628" y="2169"/>
                </a:lnTo>
                <a:lnTo>
                  <a:pt x="605" y="2169"/>
                </a:lnTo>
                <a:lnTo>
                  <a:pt x="582" y="2169"/>
                </a:lnTo>
                <a:lnTo>
                  <a:pt x="560" y="2169"/>
                </a:lnTo>
                <a:lnTo>
                  <a:pt x="537" y="2169"/>
                </a:lnTo>
                <a:lnTo>
                  <a:pt x="514" y="2169"/>
                </a:lnTo>
                <a:lnTo>
                  <a:pt x="491" y="2169"/>
                </a:lnTo>
                <a:lnTo>
                  <a:pt x="491" y="2149"/>
                </a:lnTo>
                <a:lnTo>
                  <a:pt x="468" y="2128"/>
                </a:lnTo>
                <a:lnTo>
                  <a:pt x="423" y="2117"/>
                </a:lnTo>
                <a:lnTo>
                  <a:pt x="400" y="2117"/>
                </a:lnTo>
                <a:lnTo>
                  <a:pt x="376" y="2117"/>
                </a:lnTo>
                <a:lnTo>
                  <a:pt x="308" y="2117"/>
                </a:lnTo>
                <a:lnTo>
                  <a:pt x="251" y="2117"/>
                </a:lnTo>
                <a:lnTo>
                  <a:pt x="239" y="2096"/>
                </a:lnTo>
                <a:lnTo>
                  <a:pt x="216" y="2086"/>
                </a:lnTo>
                <a:lnTo>
                  <a:pt x="194" y="2086"/>
                </a:lnTo>
                <a:lnTo>
                  <a:pt x="171" y="2065"/>
                </a:lnTo>
                <a:lnTo>
                  <a:pt x="148" y="2065"/>
                </a:lnTo>
                <a:lnTo>
                  <a:pt x="137" y="2044"/>
                </a:lnTo>
                <a:lnTo>
                  <a:pt x="125" y="2023"/>
                </a:lnTo>
                <a:lnTo>
                  <a:pt x="125" y="2003"/>
                </a:lnTo>
                <a:lnTo>
                  <a:pt x="114" y="1982"/>
                </a:lnTo>
                <a:lnTo>
                  <a:pt x="114" y="1961"/>
                </a:lnTo>
                <a:lnTo>
                  <a:pt x="114" y="1940"/>
                </a:lnTo>
                <a:lnTo>
                  <a:pt x="79" y="1930"/>
                </a:lnTo>
                <a:lnTo>
                  <a:pt x="79" y="1898"/>
                </a:lnTo>
                <a:lnTo>
                  <a:pt x="79" y="1877"/>
                </a:lnTo>
                <a:lnTo>
                  <a:pt x="79" y="1846"/>
                </a:lnTo>
                <a:lnTo>
                  <a:pt x="79" y="1804"/>
                </a:lnTo>
                <a:lnTo>
                  <a:pt x="79" y="1784"/>
                </a:lnTo>
                <a:lnTo>
                  <a:pt x="79" y="1763"/>
                </a:lnTo>
                <a:lnTo>
                  <a:pt x="79" y="1742"/>
                </a:lnTo>
                <a:lnTo>
                  <a:pt x="79" y="1721"/>
                </a:lnTo>
                <a:lnTo>
                  <a:pt x="69" y="1700"/>
                </a:lnTo>
                <a:lnTo>
                  <a:pt x="57" y="1669"/>
                </a:lnTo>
                <a:lnTo>
                  <a:pt x="34" y="1648"/>
                </a:lnTo>
                <a:lnTo>
                  <a:pt x="22" y="1627"/>
                </a:lnTo>
                <a:lnTo>
                  <a:pt x="0" y="1606"/>
                </a:lnTo>
                <a:lnTo>
                  <a:pt x="0" y="1575"/>
                </a:lnTo>
                <a:lnTo>
                  <a:pt x="22" y="1554"/>
                </a:lnTo>
                <a:lnTo>
                  <a:pt x="45" y="1523"/>
                </a:lnTo>
                <a:lnTo>
                  <a:pt x="79" y="1491"/>
                </a:lnTo>
                <a:lnTo>
                  <a:pt x="69" y="1439"/>
                </a:lnTo>
                <a:lnTo>
                  <a:pt x="57" y="1418"/>
                </a:lnTo>
                <a:lnTo>
                  <a:pt x="69" y="1387"/>
                </a:lnTo>
                <a:lnTo>
                  <a:pt x="79" y="1366"/>
                </a:lnTo>
                <a:lnTo>
                  <a:pt x="79" y="1335"/>
                </a:lnTo>
                <a:lnTo>
                  <a:pt x="79" y="1304"/>
                </a:lnTo>
                <a:lnTo>
                  <a:pt x="57" y="1252"/>
                </a:lnTo>
                <a:lnTo>
                  <a:pt x="57" y="1231"/>
                </a:lnTo>
                <a:lnTo>
                  <a:pt x="69" y="1189"/>
                </a:lnTo>
                <a:lnTo>
                  <a:pt x="45" y="1168"/>
                </a:lnTo>
                <a:lnTo>
                  <a:pt x="45" y="1147"/>
                </a:lnTo>
                <a:lnTo>
                  <a:pt x="22" y="1126"/>
                </a:lnTo>
                <a:lnTo>
                  <a:pt x="11" y="1095"/>
                </a:lnTo>
                <a:lnTo>
                  <a:pt x="22" y="1053"/>
                </a:lnTo>
                <a:lnTo>
                  <a:pt x="22" y="991"/>
                </a:lnTo>
                <a:lnTo>
                  <a:pt x="22" y="970"/>
                </a:lnTo>
                <a:lnTo>
                  <a:pt x="11" y="949"/>
                </a:lnTo>
                <a:lnTo>
                  <a:pt x="11" y="928"/>
                </a:lnTo>
                <a:lnTo>
                  <a:pt x="11" y="907"/>
                </a:lnTo>
                <a:lnTo>
                  <a:pt x="34" y="887"/>
                </a:lnTo>
                <a:lnTo>
                  <a:pt x="34" y="866"/>
                </a:lnTo>
                <a:lnTo>
                  <a:pt x="34" y="834"/>
                </a:lnTo>
                <a:lnTo>
                  <a:pt x="34" y="814"/>
                </a:lnTo>
                <a:lnTo>
                  <a:pt x="34" y="793"/>
                </a:lnTo>
                <a:lnTo>
                  <a:pt x="11" y="793"/>
                </a:lnTo>
                <a:lnTo>
                  <a:pt x="0" y="772"/>
                </a:lnTo>
                <a:lnTo>
                  <a:pt x="22" y="751"/>
                </a:lnTo>
                <a:lnTo>
                  <a:pt x="34" y="730"/>
                </a:lnTo>
                <a:lnTo>
                  <a:pt x="34" y="709"/>
                </a:lnTo>
                <a:lnTo>
                  <a:pt x="34" y="688"/>
                </a:lnTo>
                <a:lnTo>
                  <a:pt x="11" y="678"/>
                </a:lnTo>
                <a:lnTo>
                  <a:pt x="11" y="657"/>
                </a:lnTo>
                <a:lnTo>
                  <a:pt x="11" y="636"/>
                </a:lnTo>
                <a:lnTo>
                  <a:pt x="34" y="626"/>
                </a:lnTo>
                <a:lnTo>
                  <a:pt x="11" y="615"/>
                </a:lnTo>
                <a:lnTo>
                  <a:pt x="11" y="595"/>
                </a:lnTo>
                <a:lnTo>
                  <a:pt x="0" y="595"/>
                </a:lnTo>
              </a:path>
            </a:pathLst>
          </a:custGeom>
          <a:solidFill>
            <a:srgbClr val="99CCFF"/>
          </a:solidFill>
          <a:ln w="50800" cap="rnd">
            <a:solidFill>
              <a:schemeClr val="bg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89" name="Rectangle 8">
            <a:extLst>
              <a:ext uri="{FF2B5EF4-FFF2-40B4-BE49-F238E27FC236}">
                <a16:creationId xmlns:a16="http://schemas.microsoft.com/office/drawing/2014/main" id="{FCCD1267-0733-4373-A579-ABFF59697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7800" y="2373315"/>
            <a:ext cx="561857" cy="616459"/>
          </a:xfrm>
          <a:prstGeom prst="rect">
            <a:avLst/>
          </a:prstGeom>
          <a:solidFill>
            <a:schemeClr val="bg1"/>
          </a:solidFill>
          <a:ln w="508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90" name="Rectangle 9">
            <a:extLst>
              <a:ext uri="{FF2B5EF4-FFF2-40B4-BE49-F238E27FC236}">
                <a16:creationId xmlns:a16="http://schemas.microsoft.com/office/drawing/2014/main" id="{1540E2ED-EAA6-48F7-A83A-769951261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6938" y="2502116"/>
            <a:ext cx="345257" cy="358857"/>
          </a:xfrm>
          <a:prstGeom prst="rect">
            <a:avLst/>
          </a:prstGeom>
          <a:solidFill>
            <a:schemeClr val="bg1"/>
          </a:solidFill>
          <a:ln w="508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91" name="Rectangle 10">
            <a:extLst>
              <a:ext uri="{FF2B5EF4-FFF2-40B4-BE49-F238E27FC236}">
                <a16:creationId xmlns:a16="http://schemas.microsoft.com/office/drawing/2014/main" id="{122AC399-5335-4AD7-90DC-92EE111D3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4395" y="2573913"/>
            <a:ext cx="265457" cy="282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0492" name="Line 11">
            <a:extLst>
              <a:ext uri="{FF2B5EF4-FFF2-40B4-BE49-F238E27FC236}">
                <a16:creationId xmlns:a16="http://schemas.microsoft.com/office/drawing/2014/main" id="{B8065A52-275B-45BE-9AB9-D229420CCE0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77575" y="2720362"/>
            <a:ext cx="964477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 type="stealth" w="med" len="lg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2">
            <a:extLst>
              <a:ext uri="{FF2B5EF4-FFF2-40B4-BE49-F238E27FC236}">
                <a16:creationId xmlns:a16="http://schemas.microsoft.com/office/drawing/2014/main" id="{101A0FF7-B521-4877-91C5-DB4B028DE86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15970" y="2720362"/>
            <a:ext cx="576944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Rectangle 13">
            <a:extLst>
              <a:ext uri="{FF2B5EF4-FFF2-40B4-BE49-F238E27FC236}">
                <a16:creationId xmlns:a16="http://schemas.microsoft.com/office/drawing/2014/main" id="{155289DD-04A8-4842-98B5-75F0DAC16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3309" y="2995237"/>
            <a:ext cx="742191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/>
              <a:t>Caller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/>
              <a:t>(actor)</a:t>
            </a:r>
          </a:p>
        </p:txBody>
      </p:sp>
      <p:sp>
        <p:nvSpPr>
          <p:cNvPr id="20495" name="Rectangle 14">
            <a:extLst>
              <a:ext uri="{FF2B5EF4-FFF2-40B4-BE49-F238E27FC236}">
                <a16:creationId xmlns:a16="http://schemas.microsoft.com/office/drawing/2014/main" id="{A02C6F41-DCE3-490F-AD2C-D9010F854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1155" y="1904322"/>
            <a:ext cx="1804981" cy="339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447F"/>
                </a:solidFill>
              </a:rPr>
              <a:t>System Boundary</a:t>
            </a:r>
          </a:p>
        </p:txBody>
      </p:sp>
      <p:sp>
        <p:nvSpPr>
          <p:cNvPr id="20498" name="Rectangle 17">
            <a:extLst>
              <a:ext uri="{FF2B5EF4-FFF2-40B4-BE49-F238E27FC236}">
                <a16:creationId xmlns:a16="http://schemas.microsoft.com/office/drawing/2014/main" id="{BA799BF7-5CB3-4ADF-BD50-4E5ABD9E2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5158" y="2995237"/>
            <a:ext cx="1370568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i="1" dirty="0"/>
              <a:t>Simple Phone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i="1" dirty="0"/>
              <a:t>System</a:t>
            </a:r>
          </a:p>
        </p:txBody>
      </p:sp>
      <p:sp>
        <p:nvSpPr>
          <p:cNvPr id="20500" name="Rectangle 24">
            <a:extLst>
              <a:ext uri="{FF2B5EF4-FFF2-40B4-BE49-F238E27FC236}">
                <a16:creationId xmlns:a16="http://schemas.microsoft.com/office/drawing/2014/main" id="{BCD7D31B-9939-4DDF-84FC-591D5C1F5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9878" y="2909399"/>
            <a:ext cx="1047851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/>
              <a:t>Voice Mail</a:t>
            </a:r>
          </a:p>
        </p:txBody>
      </p:sp>
      <p:sp>
        <p:nvSpPr>
          <p:cNvPr id="20501" name="Rectangle 25">
            <a:extLst>
              <a:ext uri="{FF2B5EF4-FFF2-40B4-BE49-F238E27FC236}">
                <a16:creationId xmlns:a16="http://schemas.microsoft.com/office/drawing/2014/main" id="{FD7BF0FC-FB00-4867-9318-0780DDE8A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6932" y="2995237"/>
            <a:ext cx="742191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/>
              <a:t>Callee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/>
              <a:t>(actor)</a:t>
            </a:r>
          </a:p>
        </p:txBody>
      </p:sp>
      <p:grpSp>
        <p:nvGrpSpPr>
          <p:cNvPr id="20506" name="Group 35">
            <a:extLst>
              <a:ext uri="{FF2B5EF4-FFF2-40B4-BE49-F238E27FC236}">
                <a16:creationId xmlns:a16="http://schemas.microsoft.com/office/drawing/2014/main" id="{373D72C9-5EE8-4848-AA0C-6B971719E96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961130" y="2431387"/>
            <a:ext cx="223114" cy="558387"/>
            <a:chOff x="480" y="1928"/>
            <a:chExt cx="205" cy="397"/>
          </a:xfrm>
        </p:grpSpPr>
        <p:sp>
          <p:nvSpPr>
            <p:cNvPr id="20509" name="Oval 36">
              <a:extLst>
                <a:ext uri="{FF2B5EF4-FFF2-40B4-BE49-F238E27FC236}">
                  <a16:creationId xmlns:a16="http://schemas.microsoft.com/office/drawing/2014/main" id="{F75A0A3D-11BB-496C-BA44-19FA81726C1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26" y="1928"/>
              <a:ext cx="120" cy="11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0510" name="Line 37">
              <a:extLst>
                <a:ext uri="{FF2B5EF4-FFF2-40B4-BE49-F238E27FC236}">
                  <a16:creationId xmlns:a16="http://schemas.microsoft.com/office/drawing/2014/main" id="{AC781912-746E-4700-846B-49FBD12A12F6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H="1" flipV="1">
              <a:off x="584" y="2184"/>
              <a:ext cx="101" cy="1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1" name="Line 38">
              <a:extLst>
                <a:ext uri="{FF2B5EF4-FFF2-40B4-BE49-F238E27FC236}">
                  <a16:creationId xmlns:a16="http://schemas.microsoft.com/office/drawing/2014/main" id="{F1CF22B7-24B3-4D8D-A837-9EFA41A5EB8D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94" y="2088"/>
              <a:ext cx="17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2" name="Line 39">
              <a:extLst>
                <a:ext uri="{FF2B5EF4-FFF2-40B4-BE49-F238E27FC236}">
                  <a16:creationId xmlns:a16="http://schemas.microsoft.com/office/drawing/2014/main" id="{28755F8E-2F58-437A-B365-1F7BE02C9FC3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480" y="2184"/>
              <a:ext cx="102" cy="1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3" name="Line 40">
              <a:extLst>
                <a:ext uri="{FF2B5EF4-FFF2-40B4-BE49-F238E27FC236}">
                  <a16:creationId xmlns:a16="http://schemas.microsoft.com/office/drawing/2014/main" id="{BF5831E2-E829-4405-85C9-18E6B4920E60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583" y="2055"/>
              <a:ext cx="0" cy="1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5EF7727-266C-1F69-C4BD-8B974CE52600}"/>
              </a:ext>
            </a:extLst>
          </p:cNvPr>
          <p:cNvSpPr txBox="1"/>
          <p:nvPr/>
        </p:nvSpPr>
        <p:spPr>
          <a:xfrm>
            <a:off x="7564320" y="2139378"/>
            <a:ext cx="3616324" cy="36317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Which boundary? Why?</a:t>
            </a:r>
          </a:p>
          <a:p>
            <a:endParaRPr lang="en-US" dirty="0"/>
          </a:p>
          <a:p>
            <a:r>
              <a:rPr lang="en-US" dirty="0"/>
              <a:t>What is a trade-off?</a:t>
            </a:r>
          </a:p>
          <a:p>
            <a:pPr marL="228600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Voice mail included</a:t>
            </a:r>
          </a:p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Higher cost</a:t>
            </a:r>
          </a:p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Longer schedule</a:t>
            </a:r>
          </a:p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More testing</a:t>
            </a:r>
          </a:p>
          <a:p>
            <a:pPr marL="228600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Voice mail excluded</a:t>
            </a:r>
          </a:p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Simpler</a:t>
            </a:r>
          </a:p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Shorter schedule</a:t>
            </a:r>
          </a:p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Less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/>
              <a:t>Responsibility vs dependency</a:t>
            </a:r>
          </a:p>
          <a:p>
            <a:r>
              <a:rPr lang="en-US" sz="1600" dirty="0"/>
              <a:t>…plus time &amp; budget &amp; </a:t>
            </a:r>
            <a:r>
              <a:rPr lang="en-US" sz="1600" dirty="0" err="1"/>
              <a:t>etc</a:t>
            </a:r>
            <a:endParaRPr lang="en-US" sz="1600" dirty="0"/>
          </a:p>
        </p:txBody>
      </p:sp>
      <p:grpSp>
        <p:nvGrpSpPr>
          <p:cNvPr id="6" name="Group 35">
            <a:extLst>
              <a:ext uri="{FF2B5EF4-FFF2-40B4-BE49-F238E27FC236}">
                <a16:creationId xmlns:a16="http://schemas.microsoft.com/office/drawing/2014/main" id="{EE4440CC-262E-2EB3-D494-BD6CD50CA8D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32304" y="2402350"/>
            <a:ext cx="223114" cy="558387"/>
            <a:chOff x="480" y="1928"/>
            <a:chExt cx="205" cy="397"/>
          </a:xfrm>
        </p:grpSpPr>
        <p:sp>
          <p:nvSpPr>
            <p:cNvPr id="7" name="Oval 36">
              <a:extLst>
                <a:ext uri="{FF2B5EF4-FFF2-40B4-BE49-F238E27FC236}">
                  <a16:creationId xmlns:a16="http://schemas.microsoft.com/office/drawing/2014/main" id="{74398842-1987-8ABE-6313-57CD57000AD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26" y="1928"/>
              <a:ext cx="120" cy="11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8" name="Line 37">
              <a:extLst>
                <a:ext uri="{FF2B5EF4-FFF2-40B4-BE49-F238E27FC236}">
                  <a16:creationId xmlns:a16="http://schemas.microsoft.com/office/drawing/2014/main" id="{483F933A-6654-E9F6-0499-217638CF596C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H="1" flipV="1">
              <a:off x="584" y="2184"/>
              <a:ext cx="101" cy="1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38">
              <a:extLst>
                <a:ext uri="{FF2B5EF4-FFF2-40B4-BE49-F238E27FC236}">
                  <a16:creationId xmlns:a16="http://schemas.microsoft.com/office/drawing/2014/main" id="{E38B9683-BD38-576C-85FF-AAB59B0B151E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94" y="2088"/>
              <a:ext cx="17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Line 39">
              <a:extLst>
                <a:ext uri="{FF2B5EF4-FFF2-40B4-BE49-F238E27FC236}">
                  <a16:creationId xmlns:a16="http://schemas.microsoft.com/office/drawing/2014/main" id="{DE12F68C-DE44-70F2-2D02-F4E0361C939A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480" y="2184"/>
              <a:ext cx="102" cy="1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40">
              <a:extLst>
                <a:ext uri="{FF2B5EF4-FFF2-40B4-BE49-F238E27FC236}">
                  <a16:creationId xmlns:a16="http://schemas.microsoft.com/office/drawing/2014/main" id="{97D945DA-311F-BE34-D42A-181BFF2E4A5E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583" y="2055"/>
              <a:ext cx="0" cy="1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" name="Line 12">
            <a:extLst>
              <a:ext uri="{FF2B5EF4-FFF2-40B4-BE49-F238E27FC236}">
                <a16:creationId xmlns:a16="http://schemas.microsoft.com/office/drawing/2014/main" id="{7CE2C644-6F2A-6E9F-90AD-B3F95FB2CE0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92195" y="2721855"/>
            <a:ext cx="576944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BDA80D8A-4F64-4864-6CB7-74B0F5C1B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6118" y="4686629"/>
            <a:ext cx="561857" cy="616459"/>
          </a:xfrm>
          <a:prstGeom prst="rect">
            <a:avLst/>
          </a:prstGeom>
          <a:solidFill>
            <a:schemeClr val="bg1"/>
          </a:solidFill>
          <a:ln w="508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047F6621-F59F-B2A1-6067-69DD79EBF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5256" y="4815430"/>
            <a:ext cx="345257" cy="358857"/>
          </a:xfrm>
          <a:prstGeom prst="rect">
            <a:avLst/>
          </a:prstGeom>
          <a:solidFill>
            <a:schemeClr val="bg1"/>
          </a:solidFill>
          <a:ln w="508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9249E393-C338-AC5C-9E7B-2BD091CB3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2713" y="4887227"/>
            <a:ext cx="265457" cy="282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7" name="Line 11">
            <a:extLst>
              <a:ext uri="{FF2B5EF4-FFF2-40B4-BE49-F238E27FC236}">
                <a16:creationId xmlns:a16="http://schemas.microsoft.com/office/drawing/2014/main" id="{95D5D421-5FC6-FE48-9BD7-0D59122CE2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25893" y="5033676"/>
            <a:ext cx="964477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 type="stealth" w="med" len="lg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12">
            <a:extLst>
              <a:ext uri="{FF2B5EF4-FFF2-40B4-BE49-F238E27FC236}">
                <a16:creationId xmlns:a16="http://schemas.microsoft.com/office/drawing/2014/main" id="{96825796-7A2A-01C5-D8AF-9D6260FF461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64288" y="5033676"/>
            <a:ext cx="576944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FC7933EB-233B-FE71-B9A7-25FE8592B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1627" y="5308551"/>
            <a:ext cx="742191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/>
              <a:t>Caller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/>
              <a:t>(actor)</a:t>
            </a: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5F000309-0210-4190-B057-E7EA7DD94E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418" y="5768091"/>
            <a:ext cx="1804981" cy="339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447F"/>
                </a:solidFill>
              </a:rPr>
              <a:t>System Boundary</a:t>
            </a:r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689B0344-02A7-8EB3-EC57-6E59C6FF1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476" y="5308551"/>
            <a:ext cx="1370568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i="1" dirty="0"/>
              <a:t>Simple Phone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i="1" dirty="0"/>
              <a:t>System</a:t>
            </a:r>
          </a:p>
        </p:txBody>
      </p:sp>
      <p:sp>
        <p:nvSpPr>
          <p:cNvPr id="22" name="Rectangle 24">
            <a:extLst>
              <a:ext uri="{FF2B5EF4-FFF2-40B4-BE49-F238E27FC236}">
                <a16:creationId xmlns:a16="http://schemas.microsoft.com/office/drawing/2014/main" id="{42CB1A83-EABD-74D2-CD9A-E866B95CC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8196" y="5222713"/>
            <a:ext cx="1047851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/>
              <a:t>Voice Mail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/>
              <a:t>(actor)</a:t>
            </a:r>
          </a:p>
        </p:txBody>
      </p:sp>
      <p:sp>
        <p:nvSpPr>
          <p:cNvPr id="23" name="Rectangle 25">
            <a:extLst>
              <a:ext uri="{FF2B5EF4-FFF2-40B4-BE49-F238E27FC236}">
                <a16:creationId xmlns:a16="http://schemas.microsoft.com/office/drawing/2014/main" id="{6D53EC3E-F2EF-563B-883C-8D2C405F5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5250" y="5308551"/>
            <a:ext cx="742191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/>
              <a:t>Callee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/>
              <a:t>(actor)</a:t>
            </a:r>
          </a:p>
        </p:txBody>
      </p:sp>
      <p:grpSp>
        <p:nvGrpSpPr>
          <p:cNvPr id="24" name="Group 35">
            <a:extLst>
              <a:ext uri="{FF2B5EF4-FFF2-40B4-BE49-F238E27FC236}">
                <a16:creationId xmlns:a16="http://schemas.microsoft.com/office/drawing/2014/main" id="{0CA68EB7-7D9D-2184-C872-121D79E7205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809448" y="4744701"/>
            <a:ext cx="223114" cy="558387"/>
            <a:chOff x="480" y="1928"/>
            <a:chExt cx="205" cy="397"/>
          </a:xfrm>
        </p:grpSpPr>
        <p:sp>
          <p:nvSpPr>
            <p:cNvPr id="25" name="Oval 36">
              <a:extLst>
                <a:ext uri="{FF2B5EF4-FFF2-40B4-BE49-F238E27FC236}">
                  <a16:creationId xmlns:a16="http://schemas.microsoft.com/office/drawing/2014/main" id="{45663A93-74BC-0AC4-9CE9-D75A06581E0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26" y="1928"/>
              <a:ext cx="120" cy="11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6" name="Line 37">
              <a:extLst>
                <a:ext uri="{FF2B5EF4-FFF2-40B4-BE49-F238E27FC236}">
                  <a16:creationId xmlns:a16="http://schemas.microsoft.com/office/drawing/2014/main" id="{5DDC1F07-C47B-2B05-2E01-73EEEC99D7C6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H="1" flipV="1">
              <a:off x="584" y="2184"/>
              <a:ext cx="101" cy="1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Line 38">
              <a:extLst>
                <a:ext uri="{FF2B5EF4-FFF2-40B4-BE49-F238E27FC236}">
                  <a16:creationId xmlns:a16="http://schemas.microsoft.com/office/drawing/2014/main" id="{88B2817B-D240-DC8D-BC2F-319428F26194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94" y="2088"/>
              <a:ext cx="17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Line 39">
              <a:extLst>
                <a:ext uri="{FF2B5EF4-FFF2-40B4-BE49-F238E27FC236}">
                  <a16:creationId xmlns:a16="http://schemas.microsoft.com/office/drawing/2014/main" id="{87583A6E-1C90-910B-77C3-F9C9FE408E6B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480" y="2184"/>
              <a:ext cx="102" cy="1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40">
              <a:extLst>
                <a:ext uri="{FF2B5EF4-FFF2-40B4-BE49-F238E27FC236}">
                  <a16:creationId xmlns:a16="http://schemas.microsoft.com/office/drawing/2014/main" id="{794D9724-BC06-237E-30B2-609B84FE7BA8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583" y="2055"/>
              <a:ext cx="0" cy="1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" name="Group 35">
            <a:extLst>
              <a:ext uri="{FF2B5EF4-FFF2-40B4-BE49-F238E27FC236}">
                <a16:creationId xmlns:a16="http://schemas.microsoft.com/office/drawing/2014/main" id="{8A064B7D-0E37-473F-BFA5-CEFDCA41613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80622" y="4715664"/>
            <a:ext cx="223114" cy="558387"/>
            <a:chOff x="480" y="1928"/>
            <a:chExt cx="205" cy="397"/>
          </a:xfrm>
        </p:grpSpPr>
        <p:sp>
          <p:nvSpPr>
            <p:cNvPr id="31" name="Oval 36">
              <a:extLst>
                <a:ext uri="{FF2B5EF4-FFF2-40B4-BE49-F238E27FC236}">
                  <a16:creationId xmlns:a16="http://schemas.microsoft.com/office/drawing/2014/main" id="{03BC34C4-16B2-2FD0-A7E9-BA27ADCBD66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26" y="1928"/>
              <a:ext cx="120" cy="11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32" name="Line 37">
              <a:extLst>
                <a:ext uri="{FF2B5EF4-FFF2-40B4-BE49-F238E27FC236}">
                  <a16:creationId xmlns:a16="http://schemas.microsoft.com/office/drawing/2014/main" id="{43D7A1B7-610D-A329-CB3D-45AB5D7AF134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H="1" flipV="1">
              <a:off x="584" y="2184"/>
              <a:ext cx="101" cy="1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Line 38">
              <a:extLst>
                <a:ext uri="{FF2B5EF4-FFF2-40B4-BE49-F238E27FC236}">
                  <a16:creationId xmlns:a16="http://schemas.microsoft.com/office/drawing/2014/main" id="{1FAC06DF-1920-AB67-DC2E-750F4CDF257D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94" y="2088"/>
              <a:ext cx="17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Line 39">
              <a:extLst>
                <a:ext uri="{FF2B5EF4-FFF2-40B4-BE49-F238E27FC236}">
                  <a16:creationId xmlns:a16="http://schemas.microsoft.com/office/drawing/2014/main" id="{822D3A56-0A0C-5595-2E36-392FCBE67EC5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480" y="2184"/>
              <a:ext cx="102" cy="1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40">
              <a:extLst>
                <a:ext uri="{FF2B5EF4-FFF2-40B4-BE49-F238E27FC236}">
                  <a16:creationId xmlns:a16="http://schemas.microsoft.com/office/drawing/2014/main" id="{80A43270-13E6-30A9-475F-245F92CAFE64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583" y="2055"/>
              <a:ext cx="0" cy="1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6" name="Line 12">
            <a:extLst>
              <a:ext uri="{FF2B5EF4-FFF2-40B4-BE49-F238E27FC236}">
                <a16:creationId xmlns:a16="http://schemas.microsoft.com/office/drawing/2014/main" id="{4B20013C-8654-59E3-96A6-9531564C619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513" y="5035169"/>
            <a:ext cx="576944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FBD7873-5B7E-0716-0EF0-8BACD4948126}"/>
              </a:ext>
            </a:extLst>
          </p:cNvPr>
          <p:cNvSpPr txBox="1"/>
          <p:nvPr/>
        </p:nvSpPr>
        <p:spPr>
          <a:xfrm>
            <a:off x="2899052" y="3987864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4E07C-D962-9CA2-2C54-A14D9DB4C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 the System Boundaries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7FCC94BE-381E-43C0-B6F7-791B7592620E}"/>
              </a:ext>
            </a:extLst>
          </p:cNvPr>
          <p:cNvSpPr/>
          <p:nvPr/>
        </p:nvSpPr>
        <p:spPr bwMode="auto">
          <a:xfrm>
            <a:off x="7056120" y="2750148"/>
            <a:ext cx="4038600" cy="2652114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lIns="82296" rIns="82296"/>
          <a:lstStyle/>
          <a:p>
            <a:pPr algn="ctr" defTabSz="841375" eaLnBrk="1" hangingPunct="1">
              <a:defRPr/>
            </a:pPr>
            <a:endParaRPr lang="en-US" sz="2000">
              <a:latin typeface="Arial" charset="0"/>
              <a:cs typeface="Arial" charset="0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11F3C1D3-3326-4D16-B503-5D6BE9A296EA}"/>
              </a:ext>
            </a:extLst>
          </p:cNvPr>
          <p:cNvSpPr/>
          <p:nvPr/>
        </p:nvSpPr>
        <p:spPr bwMode="auto">
          <a:xfrm>
            <a:off x="7524305" y="3397660"/>
            <a:ext cx="1756031" cy="1326740"/>
          </a:xfrm>
          <a:prstGeom prst="cloud">
            <a:avLst/>
          </a:prstGeom>
          <a:solidFill>
            <a:schemeClr val="tx2">
              <a:lumMod val="50000"/>
              <a:lumOff val="5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lIns="82296" rIns="82296"/>
          <a:lstStyle/>
          <a:p>
            <a:pPr algn="ctr" defTabSz="841375" eaLnBrk="1" hangingPunct="1">
              <a:defRPr/>
            </a:pPr>
            <a:endParaRPr lang="en-US" sz="2000">
              <a:latin typeface="Arial" charset="0"/>
              <a:cs typeface="Arial" charset="0"/>
            </a:endParaRPr>
          </a:p>
        </p:txBody>
      </p:sp>
      <p:sp>
        <p:nvSpPr>
          <p:cNvPr id="21514" name="Rectangle 11">
            <a:extLst>
              <a:ext uri="{FF2B5EF4-FFF2-40B4-BE49-F238E27FC236}">
                <a16:creationId xmlns:a16="http://schemas.microsoft.com/office/drawing/2014/main" id="{02C8D02E-4CAE-44DC-9527-1DA88ABF4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1534" y="3677939"/>
            <a:ext cx="993866" cy="634370"/>
          </a:xfrm>
          <a:prstGeom prst="rect">
            <a:avLst/>
          </a:prstGeom>
          <a:solidFill>
            <a:schemeClr val="bg1"/>
          </a:solidFill>
          <a:ln w="38100" algn="ctr">
            <a:solidFill>
              <a:schemeClr val="tx1"/>
            </a:solidFill>
            <a:round/>
            <a:headEnd/>
            <a:tailEnd type="triangle" w="med" len="lg"/>
          </a:ln>
        </p:spPr>
        <p:txBody>
          <a:bodyPr lIns="82296" rIns="82296" anchor="ctr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 err="1"/>
              <a:t>iDevice</a:t>
            </a:r>
            <a:endParaRPr lang="en-US" altLang="en-US" sz="1800" b="1" dirty="0"/>
          </a:p>
        </p:txBody>
      </p:sp>
      <p:sp>
        <p:nvSpPr>
          <p:cNvPr id="21515" name="Rectangle 12">
            <a:extLst>
              <a:ext uri="{FF2B5EF4-FFF2-40B4-BE49-F238E27FC236}">
                <a16:creationId xmlns:a16="http://schemas.microsoft.com/office/drawing/2014/main" id="{EB87688D-FF84-4A60-8C0C-2A2121A65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5868" y="3628858"/>
            <a:ext cx="983532" cy="749710"/>
          </a:xfrm>
          <a:prstGeom prst="rect">
            <a:avLst/>
          </a:prstGeom>
          <a:solidFill>
            <a:schemeClr val="bg1"/>
          </a:solidFill>
          <a:ln w="38100" algn="ctr">
            <a:solidFill>
              <a:schemeClr val="tx1"/>
            </a:solidFill>
            <a:round/>
            <a:headEnd/>
            <a:tailEnd type="triangle" w="med" len="lg"/>
          </a:ln>
        </p:spPr>
        <p:txBody>
          <a:bodyPr lIns="82296" rIns="82296" anchor="ctr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/>
              <a:t>iTunes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32319D-502E-4EE6-AD79-2932D645C410}"/>
              </a:ext>
            </a:extLst>
          </p:cNvPr>
          <p:cNvSpPr txBox="1"/>
          <p:nvPr/>
        </p:nvSpPr>
        <p:spPr bwMode="auto">
          <a:xfrm>
            <a:off x="8050842" y="2057400"/>
            <a:ext cx="1955705" cy="3178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System Boundary?</a:t>
            </a:r>
          </a:p>
        </p:txBody>
      </p:sp>
      <p:cxnSp>
        <p:nvCxnSpPr>
          <p:cNvPr id="21510" name="Straight Arrow Connector 7">
            <a:extLst>
              <a:ext uri="{FF2B5EF4-FFF2-40B4-BE49-F238E27FC236}">
                <a16:creationId xmlns:a16="http://schemas.microsoft.com/office/drawing/2014/main" id="{8A50C073-1483-4EF7-BE1A-06CA59417006}"/>
              </a:ext>
            </a:extLst>
          </p:cNvPr>
          <p:cNvCxnSpPr>
            <a:cxnSpLocks noChangeShapeType="1"/>
            <a:stCxn id="4" idx="2"/>
          </p:cNvCxnSpPr>
          <p:nvPr/>
        </p:nvCxnSpPr>
        <p:spPr bwMode="auto">
          <a:xfrm flipH="1">
            <a:off x="8610600" y="2375285"/>
            <a:ext cx="418095" cy="105371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11" name="Straight Arrow Connector 8">
            <a:extLst>
              <a:ext uri="{FF2B5EF4-FFF2-40B4-BE49-F238E27FC236}">
                <a16:creationId xmlns:a16="http://schemas.microsoft.com/office/drawing/2014/main" id="{47DCB027-37A3-4941-8374-E8D905012492}"/>
              </a:ext>
            </a:extLst>
          </p:cNvPr>
          <p:cNvCxnSpPr>
            <a:cxnSpLocks noChangeShapeType="1"/>
            <a:stCxn id="4" idx="2"/>
          </p:cNvCxnSpPr>
          <p:nvPr/>
        </p:nvCxnSpPr>
        <p:spPr bwMode="auto">
          <a:xfrm>
            <a:off x="9028696" y="2375285"/>
            <a:ext cx="485703" cy="374156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FA877BAB-EC5E-4937-A508-DD1C0B7BD0D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097280" y="1905000"/>
            <a:ext cx="5661388" cy="3970338"/>
          </a:xfrm>
        </p:spPr>
        <p:txBody>
          <a:bodyPr>
            <a:normAutofit/>
          </a:bodyPr>
          <a:lstStyle/>
          <a:p>
            <a:pPr>
              <a:spcBef>
                <a:spcPts val="500"/>
              </a:spcBef>
              <a:defRPr/>
            </a:pPr>
            <a:r>
              <a:rPr lang="en-US" sz="1600" b="1" dirty="0"/>
              <a:t>Actors</a:t>
            </a:r>
            <a:r>
              <a:rPr lang="en-US" sz="1600" dirty="0"/>
              <a:t> interact with the system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NOT a part of the system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Can be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human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device (e.g. printer)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another system (e.g. Mastercard)</a:t>
            </a:r>
          </a:p>
          <a:p>
            <a:pPr eaLnBrk="1" hangingPunct="1">
              <a:defRPr/>
            </a:pPr>
            <a:r>
              <a:rPr lang="en-US" sz="1600" dirty="0"/>
              <a:t>Software and hardware infrastructure are NOT actors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Part of the system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Team is responsible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e.g. database server</a:t>
            </a:r>
          </a:p>
        </p:txBody>
      </p:sp>
    </p:spTree>
    <p:extLst>
      <p:ext uri="{BB962C8B-B14F-4D97-AF65-F5344CB8AC3E}">
        <p14:creationId xmlns:p14="http://schemas.microsoft.com/office/powerpoint/2010/main" val="26331466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EDAC58E7-2719-4B6D-B38A-D4726718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The Context Diagram</a:t>
            </a:r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45692381-B191-4F9C-B1E0-03765AFA9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02666"/>
          </a:xfrm>
        </p:spPr>
        <p:txBody>
          <a:bodyPr>
            <a:normAutofit/>
          </a:bodyPr>
          <a:lstStyle/>
          <a:p>
            <a:pPr eaLnBrk="1" hangingPunct="1">
              <a:spcAft>
                <a:spcPts val="400"/>
              </a:spcAft>
              <a:defRPr/>
            </a:pPr>
            <a:r>
              <a:rPr lang="en-US" dirty="0"/>
              <a:t>Graphical representation of the system</a:t>
            </a: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dirty="0"/>
              <a:t>Understandable for stakeholders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Many are non-technical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Map of the system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What's inside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What's outside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How they interact</a:t>
            </a:r>
          </a:p>
          <a:p>
            <a:pPr eaLnBrk="1" hangingPunct="1">
              <a:defRPr/>
            </a:pPr>
            <a:r>
              <a:rPr lang="en-US" b="1" dirty="0"/>
              <a:t>Establishes the system boundaries and connections</a:t>
            </a:r>
          </a:p>
          <a:p>
            <a:pPr eaLnBrk="1" hangingPunct="1">
              <a:spcAft>
                <a:spcPts val="400"/>
              </a:spcAft>
              <a:defRPr/>
            </a:pPr>
            <a:r>
              <a:rPr lang="en-US" dirty="0"/>
              <a:t>Simple graphical conventions:</a:t>
            </a: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dirty="0"/>
              <a:t>Central circle - abstraction of the entire system – the boundary</a:t>
            </a: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dirty="0"/>
              <a:t>Rectangles - </a:t>
            </a:r>
            <a:r>
              <a:rPr lang="en-US" i="1" dirty="0"/>
              <a:t>terminators</a:t>
            </a:r>
            <a:r>
              <a:rPr lang="en-US" dirty="0"/>
              <a:t> (actors) outside of the system - people, other systems, organizations, devices</a:t>
            </a: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dirty="0"/>
              <a:t>Arrows - input and output flows of data, control, material</a:t>
            </a: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dirty="0"/>
              <a:t>Dashed line – alternative / extended system (depends on a view)</a:t>
            </a:r>
          </a:p>
        </p:txBody>
      </p:sp>
    </p:spTree>
    <p:extLst>
      <p:ext uri="{BB962C8B-B14F-4D97-AF65-F5344CB8AC3E}">
        <p14:creationId xmlns:p14="http://schemas.microsoft.com/office/powerpoint/2010/main" val="944406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A946D7C2-10F5-4506-8F5B-98A7B5500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9757" y="941815"/>
            <a:ext cx="7543800" cy="79763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System Scope Representation</a:t>
            </a:r>
          </a:p>
        </p:txBody>
      </p:sp>
      <p:grpSp>
        <p:nvGrpSpPr>
          <p:cNvPr id="23555" name="Group 38">
            <a:extLst>
              <a:ext uri="{FF2B5EF4-FFF2-40B4-BE49-F238E27FC236}">
                <a16:creationId xmlns:a16="http://schemas.microsoft.com/office/drawing/2014/main" id="{20231B16-4204-4EFE-A47F-3E36C92726F3}"/>
              </a:ext>
            </a:extLst>
          </p:cNvPr>
          <p:cNvGrpSpPr>
            <a:grpSpLocks/>
          </p:cNvGrpSpPr>
          <p:nvPr/>
        </p:nvGrpSpPr>
        <p:grpSpPr bwMode="auto">
          <a:xfrm>
            <a:off x="2743201" y="1905001"/>
            <a:ext cx="7294563" cy="4200525"/>
            <a:chOff x="1093788" y="1514475"/>
            <a:chExt cx="7724775" cy="4424363"/>
          </a:xfrm>
        </p:grpSpPr>
        <p:sp>
          <p:nvSpPr>
            <p:cNvPr id="23558" name="Oval 2">
              <a:extLst>
                <a:ext uri="{FF2B5EF4-FFF2-40B4-BE49-F238E27FC236}">
                  <a16:creationId xmlns:a16="http://schemas.microsoft.com/office/drawing/2014/main" id="{0ACB37FE-5B2B-46A7-BE44-329ED37A56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8875" y="2933700"/>
              <a:ext cx="1692275" cy="1406525"/>
            </a:xfrm>
            <a:prstGeom prst="ellips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3559" name="Rectangle 3">
              <a:extLst>
                <a:ext uri="{FF2B5EF4-FFF2-40B4-BE49-F238E27FC236}">
                  <a16:creationId xmlns:a16="http://schemas.microsoft.com/office/drawing/2014/main" id="{BFCA6A6C-2B07-4B63-8578-8B24E95A93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8875" y="1514475"/>
              <a:ext cx="1568450" cy="873125"/>
            </a:xfrm>
            <a:prstGeom prst="rect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3560" name="Rectangle 4">
              <a:extLst>
                <a:ext uri="{FF2B5EF4-FFF2-40B4-BE49-F238E27FC236}">
                  <a16:creationId xmlns:a16="http://schemas.microsoft.com/office/drawing/2014/main" id="{A4E717A8-C50E-4C8D-9A1B-F53B30296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8525" y="3182938"/>
              <a:ext cx="1570038" cy="873125"/>
            </a:xfrm>
            <a:prstGeom prst="rect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3561" name="Rectangle 5">
              <a:extLst>
                <a:ext uri="{FF2B5EF4-FFF2-40B4-BE49-F238E27FC236}">
                  <a16:creationId xmlns:a16="http://schemas.microsoft.com/office/drawing/2014/main" id="{FF2BDB26-F2E2-4025-82EB-1403A57997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6913" y="5065713"/>
              <a:ext cx="1570037" cy="873125"/>
            </a:xfrm>
            <a:prstGeom prst="rect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3562" name="Rectangle 6">
              <a:extLst>
                <a:ext uri="{FF2B5EF4-FFF2-40B4-BE49-F238E27FC236}">
                  <a16:creationId xmlns:a16="http://schemas.microsoft.com/office/drawing/2014/main" id="{977EAA9A-4A1B-4DD0-AAC4-1420DD0317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3788" y="3278188"/>
              <a:ext cx="1570037" cy="873125"/>
            </a:xfrm>
            <a:prstGeom prst="rect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3563" name="Rectangle 7">
              <a:extLst>
                <a:ext uri="{FF2B5EF4-FFF2-40B4-BE49-F238E27FC236}">
                  <a16:creationId xmlns:a16="http://schemas.microsoft.com/office/drawing/2014/main" id="{61D36AFE-2B45-4C53-9B03-A1FE9EFD85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8988" y="5022850"/>
              <a:ext cx="1568450" cy="873125"/>
            </a:xfrm>
            <a:prstGeom prst="rect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3564" name="TextBox 8">
              <a:extLst>
                <a:ext uri="{FF2B5EF4-FFF2-40B4-BE49-F238E27FC236}">
                  <a16:creationId xmlns:a16="http://schemas.microsoft.com/office/drawing/2014/main" id="{6FCF56E4-AFFF-4611-8E58-6862D8991E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663" y="3398838"/>
              <a:ext cx="1395721" cy="551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/>
                <a:t>Point of Sale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/>
                <a:t>System</a:t>
              </a:r>
            </a:p>
          </p:txBody>
        </p:sp>
        <p:sp>
          <p:nvSpPr>
            <p:cNvPr id="23565" name="TextBox 9">
              <a:extLst>
                <a:ext uri="{FF2B5EF4-FFF2-40B4-BE49-F238E27FC236}">
                  <a16:creationId xmlns:a16="http://schemas.microsoft.com/office/drawing/2014/main" id="{F13041B0-FB3E-466F-B9A9-86D3E017B1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6675" y="1760538"/>
              <a:ext cx="1322726" cy="324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/>
                <a:t>Salesperson</a:t>
              </a:r>
            </a:p>
          </p:txBody>
        </p:sp>
        <p:sp>
          <p:nvSpPr>
            <p:cNvPr id="23566" name="TextBox 10">
              <a:extLst>
                <a:ext uri="{FF2B5EF4-FFF2-40B4-BE49-F238E27FC236}">
                  <a16:creationId xmlns:a16="http://schemas.microsoft.com/office/drawing/2014/main" id="{DF16DC2B-E972-4780-81C5-7A12EA5D27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8263" y="3467101"/>
              <a:ext cx="1047723" cy="551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/>
                <a:t>Inventory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/>
                <a:t>System</a:t>
              </a:r>
            </a:p>
          </p:txBody>
        </p:sp>
        <p:sp>
          <p:nvSpPr>
            <p:cNvPr id="23567" name="Rectangle 11">
              <a:extLst>
                <a:ext uri="{FF2B5EF4-FFF2-40B4-BE49-F238E27FC236}">
                  <a16:creationId xmlns:a16="http://schemas.microsoft.com/office/drawing/2014/main" id="{16E2C22A-FDE6-4F3C-9DF1-E4A4602D96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0650" y="5022850"/>
              <a:ext cx="1570038" cy="873125"/>
            </a:xfrm>
            <a:prstGeom prst="rect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3568" name="TextBox 12">
              <a:extLst>
                <a:ext uri="{FF2B5EF4-FFF2-40B4-BE49-F238E27FC236}">
                  <a16:creationId xmlns:a16="http://schemas.microsoft.com/office/drawing/2014/main" id="{D5CEAEAE-D197-48D1-A02E-1E7F831DBD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3463" y="3262313"/>
              <a:ext cx="1405906" cy="778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/>
                <a:t>Consumer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/>
                <a:t>Management 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/>
                <a:t>System</a:t>
              </a:r>
            </a:p>
          </p:txBody>
        </p:sp>
        <p:sp>
          <p:nvSpPr>
            <p:cNvPr id="23569" name="TextBox 13">
              <a:extLst>
                <a:ext uri="{FF2B5EF4-FFF2-40B4-BE49-F238E27FC236}">
                  <a16:creationId xmlns:a16="http://schemas.microsoft.com/office/drawing/2014/main" id="{368B595A-D42F-452A-8387-0EF8E1D2F2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2663" y="5335588"/>
              <a:ext cx="944174" cy="324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/>
                <a:t>Scanner</a:t>
              </a:r>
            </a:p>
          </p:txBody>
        </p:sp>
        <p:sp>
          <p:nvSpPr>
            <p:cNvPr id="23570" name="TextBox 14">
              <a:extLst>
                <a:ext uri="{FF2B5EF4-FFF2-40B4-BE49-F238E27FC236}">
                  <a16:creationId xmlns:a16="http://schemas.microsoft.com/office/drawing/2014/main" id="{A66854C7-FEA9-425E-BC37-5F10CD1530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5438" y="5335588"/>
              <a:ext cx="1324423" cy="324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/>
                <a:t>Card Reader</a:t>
              </a:r>
            </a:p>
          </p:txBody>
        </p:sp>
        <p:sp>
          <p:nvSpPr>
            <p:cNvPr id="23571" name="TextBox 15">
              <a:extLst>
                <a:ext uri="{FF2B5EF4-FFF2-40B4-BE49-F238E27FC236}">
                  <a16:creationId xmlns:a16="http://schemas.microsoft.com/office/drawing/2014/main" id="{99AC28A8-D5D8-4870-B09F-26D0E9DC0E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7288" y="5308600"/>
              <a:ext cx="808371" cy="324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/>
                <a:t>Printer</a:t>
              </a:r>
            </a:p>
          </p:txBody>
        </p:sp>
        <p:cxnSp>
          <p:nvCxnSpPr>
            <p:cNvPr id="23572" name="Straight Arrow Connector 17">
              <a:extLst>
                <a:ext uri="{FF2B5EF4-FFF2-40B4-BE49-F238E27FC236}">
                  <a16:creationId xmlns:a16="http://schemas.microsoft.com/office/drawing/2014/main" id="{0B37106E-7709-417D-810A-D6A8B7BC034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403850" y="3521075"/>
              <a:ext cx="1857375" cy="1588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73" name="Straight Arrow Connector 22">
              <a:extLst>
                <a:ext uri="{FF2B5EF4-FFF2-40B4-BE49-F238E27FC236}">
                  <a16:creationId xmlns:a16="http://schemas.microsoft.com/office/drawing/2014/main" id="{D2BB7453-5C08-4FE0-85EF-B0C55C44CAE2}"/>
                </a:ext>
              </a:extLst>
            </p:cNvPr>
            <p:cNvCxnSpPr>
              <a:cxnSpLocks noChangeShapeType="1"/>
              <a:stCxn id="23558" idx="2"/>
            </p:cNvCxnSpPr>
            <p:nvPr/>
          </p:nvCxnSpPr>
          <p:spPr bwMode="auto">
            <a:xfrm rot="10800000">
              <a:off x="2633663" y="3603625"/>
              <a:ext cx="1065212" cy="33338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74" name="Straight Arrow Connector 24">
              <a:extLst>
                <a:ext uri="{FF2B5EF4-FFF2-40B4-BE49-F238E27FC236}">
                  <a16:creationId xmlns:a16="http://schemas.microsoft.com/office/drawing/2014/main" id="{F65F3A01-768D-4091-B6B0-5D03828AC22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3684588" y="2730500"/>
              <a:ext cx="723900" cy="12700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75" name="Straight Arrow Connector 26">
              <a:extLst>
                <a:ext uri="{FF2B5EF4-FFF2-40B4-BE49-F238E27FC236}">
                  <a16:creationId xmlns:a16="http://schemas.microsoft.com/office/drawing/2014/main" id="{D9135F15-8C54-4121-8E22-33F630DCAD9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4162425" y="2606675"/>
              <a:ext cx="560388" cy="14288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76" name="Straight Arrow Connector 28">
              <a:extLst>
                <a:ext uri="{FF2B5EF4-FFF2-40B4-BE49-F238E27FC236}">
                  <a16:creationId xmlns:a16="http://schemas.microsoft.com/office/drawing/2014/main" id="{E558786E-667C-4A2D-B5FC-5304137A3181}"/>
                </a:ext>
              </a:extLst>
            </p:cNvPr>
            <p:cNvCxnSpPr>
              <a:cxnSpLocks noChangeShapeType="1"/>
              <a:stCxn id="23561" idx="0"/>
              <a:endCxn id="23558" idx="3"/>
            </p:cNvCxnSpPr>
            <p:nvPr/>
          </p:nvCxnSpPr>
          <p:spPr bwMode="auto">
            <a:xfrm rot="5400000" flipH="1" flipV="1">
              <a:off x="2883693" y="4002882"/>
              <a:ext cx="931863" cy="1193800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577" name="Rectangle 29">
              <a:extLst>
                <a:ext uri="{FF2B5EF4-FFF2-40B4-BE49-F238E27FC236}">
                  <a16:creationId xmlns:a16="http://schemas.microsoft.com/office/drawing/2014/main" id="{9A18CC57-9CC1-4974-BEA8-1AAE126E62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64313" y="1719263"/>
              <a:ext cx="1570037" cy="873125"/>
            </a:xfrm>
            <a:prstGeom prst="rect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3578" name="TextBox 30">
              <a:extLst>
                <a:ext uri="{FF2B5EF4-FFF2-40B4-BE49-F238E27FC236}">
                  <a16:creationId xmlns:a16="http://schemas.microsoft.com/office/drawing/2014/main" id="{C698B8BA-BF51-42F5-A1ED-E018DB8BF9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1650" y="1882775"/>
              <a:ext cx="1015471" cy="551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/>
                <a:t>Financial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/>
                <a:t>System</a:t>
              </a:r>
            </a:p>
          </p:txBody>
        </p:sp>
        <p:cxnSp>
          <p:nvCxnSpPr>
            <p:cNvPr id="23579" name="Straight Arrow Connector 36">
              <a:extLst>
                <a:ext uri="{FF2B5EF4-FFF2-40B4-BE49-F238E27FC236}">
                  <a16:creationId xmlns:a16="http://schemas.microsoft.com/office/drawing/2014/main" id="{1D79A592-1561-41DD-8428-F6C8D80D508B}"/>
                </a:ext>
              </a:extLst>
            </p:cNvPr>
            <p:cNvCxnSpPr>
              <a:cxnSpLocks noChangeShapeType="1"/>
              <a:endCxn id="23563" idx="0"/>
            </p:cNvCxnSpPr>
            <p:nvPr/>
          </p:nvCxnSpPr>
          <p:spPr bwMode="auto">
            <a:xfrm>
              <a:off x="5335588" y="3957638"/>
              <a:ext cx="1317625" cy="1065212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80" name="Straight Arrow Connector 38">
              <a:extLst>
                <a:ext uri="{FF2B5EF4-FFF2-40B4-BE49-F238E27FC236}">
                  <a16:creationId xmlns:a16="http://schemas.microsoft.com/office/drawing/2014/main" id="{9C934CE8-DCA7-4A00-A3E1-B5FDE0AAEC13}"/>
                </a:ext>
              </a:extLst>
            </p:cNvPr>
            <p:cNvCxnSpPr>
              <a:cxnSpLocks noChangeShapeType="1"/>
              <a:stCxn id="23558" idx="7"/>
              <a:endCxn id="23577" idx="1"/>
            </p:cNvCxnSpPr>
            <p:nvPr/>
          </p:nvCxnSpPr>
          <p:spPr bwMode="auto">
            <a:xfrm rot="5400000" flipH="1" flipV="1">
              <a:off x="5361782" y="1937543"/>
              <a:ext cx="984250" cy="1420813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81" name="Straight Arrow Connector 42">
              <a:extLst>
                <a:ext uri="{FF2B5EF4-FFF2-40B4-BE49-F238E27FC236}">
                  <a16:creationId xmlns:a16="http://schemas.microsoft.com/office/drawing/2014/main" id="{79A91069-5CD9-415A-B639-CF547F57197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5322888" y="2592388"/>
              <a:ext cx="1487487" cy="792162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582" name="TextBox 43">
              <a:extLst>
                <a:ext uri="{FF2B5EF4-FFF2-40B4-BE49-F238E27FC236}">
                  <a16:creationId xmlns:a16="http://schemas.microsoft.com/office/drawing/2014/main" id="{93F12106-D0F7-48F8-B2E3-BB55D645FE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25750" y="3152775"/>
              <a:ext cx="910224" cy="486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Inventory 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Record</a:t>
              </a:r>
            </a:p>
          </p:txBody>
        </p:sp>
        <p:cxnSp>
          <p:nvCxnSpPr>
            <p:cNvPr id="23583" name="Straight Arrow Connector 45">
              <a:extLst>
                <a:ext uri="{FF2B5EF4-FFF2-40B4-BE49-F238E27FC236}">
                  <a16:creationId xmlns:a16="http://schemas.microsoft.com/office/drawing/2014/main" id="{617933BD-CDA2-4623-9500-72AE16F1DB68}"/>
                </a:ext>
              </a:extLst>
            </p:cNvPr>
            <p:cNvCxnSpPr>
              <a:cxnSpLocks noChangeShapeType="1"/>
              <a:stCxn id="23567" idx="0"/>
            </p:cNvCxnSpPr>
            <p:nvPr/>
          </p:nvCxnSpPr>
          <p:spPr bwMode="auto">
            <a:xfrm rot="16200000" flipV="1">
              <a:off x="4342607" y="4650581"/>
              <a:ext cx="723900" cy="20637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584" name="TextBox 46">
              <a:extLst>
                <a:ext uri="{FF2B5EF4-FFF2-40B4-BE49-F238E27FC236}">
                  <a16:creationId xmlns:a16="http://schemas.microsoft.com/office/drawing/2014/main" id="{9FFE6897-6A10-43D4-A824-8227021D04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9455292">
              <a:off x="4980831" y="2448889"/>
              <a:ext cx="1487388" cy="291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Payment Request</a:t>
              </a:r>
            </a:p>
          </p:txBody>
        </p:sp>
        <p:sp>
          <p:nvSpPr>
            <p:cNvPr id="23585" name="TextBox 47">
              <a:extLst>
                <a:ext uri="{FF2B5EF4-FFF2-40B4-BE49-F238E27FC236}">
                  <a16:creationId xmlns:a16="http://schemas.microsoft.com/office/drawing/2014/main" id="{99984A24-FDDA-4F89-B839-BF0A2A2783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9906553">
              <a:off x="5225458" y="2763214"/>
              <a:ext cx="1514072" cy="291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dirty="0"/>
                <a:t>Payment Approval</a:t>
              </a:r>
            </a:p>
          </p:txBody>
        </p:sp>
        <p:sp>
          <p:nvSpPr>
            <p:cNvPr id="23586" name="TextBox 48">
              <a:extLst>
                <a:ext uri="{FF2B5EF4-FFF2-40B4-BE49-F238E27FC236}">
                  <a16:creationId xmlns:a16="http://schemas.microsoft.com/office/drawing/2014/main" id="{8BB2552E-D614-4148-8738-74325D721B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9365200">
              <a:off x="2253952" y="4387228"/>
              <a:ext cx="1767483" cy="291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dirty="0"/>
                <a:t>Scanned Item Record</a:t>
              </a:r>
            </a:p>
          </p:txBody>
        </p:sp>
        <p:sp>
          <p:nvSpPr>
            <p:cNvPr id="23587" name="TextBox 49">
              <a:extLst>
                <a:ext uri="{FF2B5EF4-FFF2-40B4-BE49-F238E27FC236}">
                  <a16:creationId xmlns:a16="http://schemas.microsoft.com/office/drawing/2014/main" id="{70CDE22B-D157-41A8-8408-CADBA294CB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98913" y="4586288"/>
              <a:ext cx="1801433" cy="291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Scanned Card Record</a:t>
              </a:r>
            </a:p>
          </p:txBody>
        </p:sp>
        <p:sp>
          <p:nvSpPr>
            <p:cNvPr id="23588" name="TextBox 50">
              <a:extLst>
                <a:ext uri="{FF2B5EF4-FFF2-40B4-BE49-F238E27FC236}">
                  <a16:creationId xmlns:a16="http://schemas.microsoft.com/office/drawing/2014/main" id="{866B0413-4F37-499F-8B06-AA130A50CA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311622">
              <a:off x="5518257" y="4291977"/>
              <a:ext cx="1314238" cy="291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dirty="0"/>
                <a:t>Receipt Record</a:t>
              </a:r>
            </a:p>
          </p:txBody>
        </p:sp>
        <p:cxnSp>
          <p:nvCxnSpPr>
            <p:cNvPr id="23589" name="Straight Arrow Connector 53">
              <a:extLst>
                <a:ext uri="{FF2B5EF4-FFF2-40B4-BE49-F238E27FC236}">
                  <a16:creationId xmlns:a16="http://schemas.microsoft.com/office/drawing/2014/main" id="{4266F31F-8C6C-4979-906E-6C5066FAE37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376863" y="3794125"/>
              <a:ext cx="1843087" cy="14288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590" name="TextBox 54">
              <a:extLst>
                <a:ext uri="{FF2B5EF4-FFF2-40B4-BE49-F238E27FC236}">
                  <a16:creationId xmlns:a16="http://schemas.microsoft.com/office/drawing/2014/main" id="{4A535269-100B-493A-9326-6B49102298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49913" y="3779838"/>
              <a:ext cx="1638468" cy="291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Marketing Collateral</a:t>
              </a:r>
            </a:p>
          </p:txBody>
        </p:sp>
        <p:sp>
          <p:nvSpPr>
            <p:cNvPr id="23591" name="TextBox 55">
              <a:extLst>
                <a:ext uri="{FF2B5EF4-FFF2-40B4-BE49-F238E27FC236}">
                  <a16:creationId xmlns:a16="http://schemas.microsoft.com/office/drawing/2014/main" id="{F27B26CD-8921-4614-A995-38677FAB7A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19738" y="3216275"/>
              <a:ext cx="1757297" cy="291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Consumer Purchases</a:t>
              </a:r>
            </a:p>
          </p:txBody>
        </p:sp>
        <p:sp>
          <p:nvSpPr>
            <p:cNvPr id="23592" name="TextBox 56">
              <a:extLst>
                <a:ext uri="{FF2B5EF4-FFF2-40B4-BE49-F238E27FC236}">
                  <a16:creationId xmlns:a16="http://schemas.microsoft.com/office/drawing/2014/main" id="{F92C3802-697F-422C-B1BD-69E2B400B6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7639" y="2447925"/>
              <a:ext cx="1407128" cy="291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Operator Actions</a:t>
              </a:r>
            </a:p>
          </p:txBody>
        </p:sp>
        <p:sp>
          <p:nvSpPr>
            <p:cNvPr id="23593" name="TextBox 57">
              <a:extLst>
                <a:ext uri="{FF2B5EF4-FFF2-40B4-BE49-F238E27FC236}">
                  <a16:creationId xmlns:a16="http://schemas.microsoft.com/office/drawing/2014/main" id="{F7027A29-4F83-454F-B79E-DE6F0CB4FD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5000" y="2390775"/>
              <a:ext cx="1006982" cy="486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Operator 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/>
                <a:t>Responses</a:t>
              </a:r>
            </a:p>
          </p:txBody>
        </p:sp>
      </p:grpSp>
      <p:sp>
        <p:nvSpPr>
          <p:cNvPr id="23556" name="TextBox 39">
            <a:extLst>
              <a:ext uri="{FF2B5EF4-FFF2-40B4-BE49-F238E27FC236}">
                <a16:creationId xmlns:a16="http://schemas.microsoft.com/office/drawing/2014/main" id="{5F16C3DC-2212-4C54-8F0A-8FC9B96C0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501" y="1777836"/>
            <a:ext cx="3362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/>
              <a:t>Context Diagram Example</a:t>
            </a:r>
          </a:p>
        </p:txBody>
      </p:sp>
      <p:sp>
        <p:nvSpPr>
          <p:cNvPr id="23557" name="Freeform 41">
            <a:extLst>
              <a:ext uri="{FF2B5EF4-FFF2-40B4-BE49-F238E27FC236}">
                <a16:creationId xmlns:a16="http://schemas.microsoft.com/office/drawing/2014/main" id="{7CABCA01-A181-48C0-BFA2-ED0D0ECEFA3D}"/>
              </a:ext>
            </a:extLst>
          </p:cNvPr>
          <p:cNvSpPr>
            <a:spLocks/>
          </p:cNvSpPr>
          <p:nvPr/>
        </p:nvSpPr>
        <p:spPr bwMode="auto">
          <a:xfrm>
            <a:off x="2606676" y="2695576"/>
            <a:ext cx="7540625" cy="3635375"/>
          </a:xfrm>
          <a:custGeom>
            <a:avLst/>
            <a:gdLst>
              <a:gd name="T0" fmla="*/ 3498859 w 7541623"/>
              <a:gd name="T1" fmla="*/ 308807 h 3635829"/>
              <a:gd name="T2" fmla="*/ 2598591 w 7541623"/>
              <a:gd name="T3" fmla="*/ 491485 h 3635829"/>
              <a:gd name="T4" fmla="*/ 2168031 w 7541623"/>
              <a:gd name="T5" fmla="*/ 1639726 h 3635829"/>
              <a:gd name="T6" fmla="*/ 210931 w 7541623"/>
              <a:gd name="T7" fmla="*/ 2644437 h 3635829"/>
              <a:gd name="T8" fmla="*/ 902442 w 7541623"/>
              <a:gd name="T9" fmla="*/ 3453420 h 3635829"/>
              <a:gd name="T10" fmla="*/ 941582 w 7541623"/>
              <a:gd name="T11" fmla="*/ 3492567 h 3635829"/>
              <a:gd name="T12" fmla="*/ 6591071 w 7541623"/>
              <a:gd name="T13" fmla="*/ 3440371 h 3635829"/>
              <a:gd name="T14" fmla="*/ 6591071 w 7541623"/>
              <a:gd name="T15" fmla="*/ 2344327 h 3635829"/>
              <a:gd name="T16" fmla="*/ 3498859 w 7541623"/>
              <a:gd name="T17" fmla="*/ 308807 h 36358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7541623"/>
              <a:gd name="T28" fmla="*/ 0 h 3635829"/>
              <a:gd name="T29" fmla="*/ 7541623 w 7541623"/>
              <a:gd name="T30" fmla="*/ 3635829 h 36358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7541623" h="3635829">
                <a:moveTo>
                  <a:pt x="3503023" y="309154"/>
                </a:moveTo>
                <a:cubicBezTo>
                  <a:pt x="2836817" y="0"/>
                  <a:pt x="2823755" y="269965"/>
                  <a:pt x="2601686" y="492034"/>
                </a:cubicBezTo>
                <a:cubicBezTo>
                  <a:pt x="2379617" y="714103"/>
                  <a:pt x="2569028" y="1282337"/>
                  <a:pt x="2170611" y="1641566"/>
                </a:cubicBezTo>
                <a:cubicBezTo>
                  <a:pt x="1772194" y="2000795"/>
                  <a:pt x="422366" y="2344783"/>
                  <a:pt x="211183" y="2647406"/>
                </a:cubicBezTo>
                <a:cubicBezTo>
                  <a:pt x="0" y="2950029"/>
                  <a:pt x="781594" y="3315789"/>
                  <a:pt x="903514" y="3457303"/>
                </a:cubicBezTo>
                <a:cubicBezTo>
                  <a:pt x="1025434" y="3598817"/>
                  <a:pt x="942703" y="3496491"/>
                  <a:pt x="942703" y="3496491"/>
                </a:cubicBezTo>
                <a:cubicBezTo>
                  <a:pt x="1891937" y="3494314"/>
                  <a:pt x="5656217" y="3635829"/>
                  <a:pt x="6598920" y="3444240"/>
                </a:cubicBezTo>
                <a:cubicBezTo>
                  <a:pt x="7541623" y="3252652"/>
                  <a:pt x="7121434" y="2871651"/>
                  <a:pt x="6598920" y="2346960"/>
                </a:cubicBezTo>
                <a:cubicBezTo>
                  <a:pt x="6076406" y="1822269"/>
                  <a:pt x="4169229" y="618308"/>
                  <a:pt x="3503023" y="309154"/>
                </a:cubicBezTo>
                <a:close/>
              </a:path>
            </a:pathLst>
          </a:custGeom>
          <a:noFill/>
          <a:ln w="57150" cap="flat" cmpd="sng" algn="ctr">
            <a:solidFill>
              <a:srgbClr val="C0000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/>
          <a:p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F7A8A-BECC-3DF1-91C7-75089A657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077444B8-3404-2606-ABEA-8B65C9486D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14500" y="2971800"/>
            <a:ext cx="8763000" cy="527050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dirty="0"/>
              <a:t>How Do You Communicate and Extract This?</a:t>
            </a:r>
          </a:p>
        </p:txBody>
      </p:sp>
    </p:spTree>
    <p:extLst>
      <p:ext uri="{BB962C8B-B14F-4D97-AF65-F5344CB8AC3E}">
        <p14:creationId xmlns:p14="http://schemas.microsoft.com/office/powerpoint/2010/main" val="4205615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8768-B1BF-B232-EB26-D0C06CE84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E250F6B3-A45D-63D3-0C51-92831822D6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Understand Business Context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CBCA6B4E-45F6-10ED-9CB2-301C87D783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19200" y="1845734"/>
            <a:ext cx="10058400" cy="43264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dirty="0"/>
              <a:t>Minimally:</a:t>
            </a:r>
          </a:p>
          <a:p>
            <a:pPr marL="749808" lvl="1" indent="-457200">
              <a:buFont typeface="+mj-lt"/>
              <a:buAutoNum type="arabicPeriod"/>
            </a:pPr>
            <a:r>
              <a:rPr lang="en-US" altLang="en-US" dirty="0"/>
              <a:t>Understand the </a:t>
            </a:r>
            <a:r>
              <a:rPr lang="en-US" altLang="en-US" b="1" dirty="0"/>
              <a:t>application domain</a:t>
            </a:r>
          </a:p>
          <a:p>
            <a:pPr marL="944118" lvl="3" indent="-285750">
              <a:buFont typeface="Arial" panose="020B0604020202020204" pitchFamily="34" charset="0"/>
              <a:buChar char="•"/>
            </a:pPr>
            <a:r>
              <a:rPr lang="en-US" altLang="en-US" sz="1600" dirty="0"/>
              <a:t>What kind of business?</a:t>
            </a:r>
          </a:p>
          <a:p>
            <a:pPr marL="1126998" lvl="4" indent="-285750">
              <a:buFont typeface="Arial" panose="020B0604020202020204" pitchFamily="34" charset="0"/>
              <a:buChar char="•"/>
            </a:pPr>
            <a:r>
              <a:rPr lang="en-US" altLang="en-US" sz="1600" dirty="0"/>
              <a:t>McDonald’s – fast food or franchising?</a:t>
            </a:r>
          </a:p>
          <a:p>
            <a:pPr marL="944118" lvl="3" indent="-285750">
              <a:buFont typeface="Arial" panose="020B0604020202020204" pitchFamily="34" charset="0"/>
              <a:buChar char="•"/>
            </a:pPr>
            <a:r>
              <a:rPr lang="en-US" altLang="en-US" sz="1600" dirty="0"/>
              <a:t>e.g. healthcare? HIPAA is assumed</a:t>
            </a:r>
          </a:p>
          <a:p>
            <a:pPr marL="944118" lvl="3" indent="-285750">
              <a:buFont typeface="Arial" panose="020B0604020202020204" pitchFamily="34" charset="0"/>
              <a:buChar char="•"/>
            </a:pPr>
            <a:r>
              <a:rPr lang="en-US" altLang="en-US" sz="1600" dirty="0"/>
              <a:t>e.g. e-commerce? Conversion rate &amp; payment integrations – critical</a:t>
            </a:r>
          </a:p>
          <a:p>
            <a:pPr marL="944118" lvl="3" indent="-285750">
              <a:buFont typeface="Arial" panose="020B0604020202020204" pitchFamily="34" charset="0"/>
              <a:buChar char="•"/>
            </a:pPr>
            <a:r>
              <a:rPr lang="en-US" altLang="en-US" sz="1600" dirty="0"/>
              <a:t>Invest time in understanding domain, terminology, regulations, …</a:t>
            </a:r>
          </a:p>
          <a:p>
            <a:pPr marL="749808" lvl="1" indent="-457200">
              <a:buFont typeface="+mj-lt"/>
              <a:buAutoNum type="arabicPeriod"/>
            </a:pPr>
            <a:r>
              <a:rPr lang="en-US" altLang="en-US" b="1" dirty="0"/>
              <a:t>Identify</a:t>
            </a:r>
            <a:r>
              <a:rPr lang="en-US" altLang="en-US" dirty="0"/>
              <a:t> </a:t>
            </a:r>
            <a:r>
              <a:rPr lang="en-US" altLang="en-US" b="1" dirty="0"/>
              <a:t>stakeholders</a:t>
            </a:r>
          </a:p>
          <a:p>
            <a:pPr marL="1115568" lvl="3" indent="-457200">
              <a:buFont typeface="Arial" panose="020B0604020202020204" pitchFamily="34" charset="0"/>
              <a:buChar char="•"/>
            </a:pPr>
            <a:r>
              <a:rPr lang="en-US" altLang="en-US" sz="1600" dirty="0"/>
              <a:t>Missing stakeholder may result in massive rework</a:t>
            </a:r>
          </a:p>
          <a:p>
            <a:pPr marL="1298448" lvl="4" indent="-457200">
              <a:buFont typeface="Arial" panose="020B0604020202020204" pitchFamily="34" charset="0"/>
              <a:buChar char="•"/>
            </a:pPr>
            <a:r>
              <a:rPr lang="en-US" altLang="en-US" sz="1600" dirty="0"/>
              <a:t>We built a system &amp; legal department blocked everything</a:t>
            </a:r>
          </a:p>
        </p:txBody>
      </p:sp>
    </p:spTree>
    <p:extLst>
      <p:ext uri="{BB962C8B-B14F-4D97-AF65-F5344CB8AC3E}">
        <p14:creationId xmlns:p14="http://schemas.microsoft.com/office/powerpoint/2010/main" val="14696968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32C53-20A4-432C-B035-A5F10D508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Business Proposal Document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3E26C-2E6C-4C61-B81D-1D47160D5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/>
              <a:t>You have an idea</a:t>
            </a:r>
          </a:p>
          <a:p>
            <a:pPr marL="298450" indent="-184150">
              <a:buFont typeface="Arial" panose="020B0604020202020204" pitchFamily="34" charset="0"/>
              <a:buChar char="•"/>
            </a:pPr>
            <a:r>
              <a:rPr lang="en-US" sz="1800" dirty="0"/>
              <a:t>Connect restaurants to local food banks</a:t>
            </a:r>
          </a:p>
          <a:p>
            <a:pPr marL="591058" lvl="1" indent="-184150">
              <a:buFont typeface="Arial" panose="020B0604020202020204" pitchFamily="34" charset="0"/>
              <a:buChar char="•"/>
            </a:pPr>
            <a:r>
              <a:rPr lang="en-US" sz="1600" dirty="0"/>
              <a:t>Save food waste</a:t>
            </a:r>
          </a:p>
          <a:p>
            <a:pPr marL="591058" lvl="1" indent="-184150">
              <a:buFont typeface="Arial" panose="020B0604020202020204" pitchFamily="34" charset="0"/>
              <a:buChar char="•"/>
            </a:pPr>
            <a:r>
              <a:rPr lang="en-US" sz="1600" dirty="0"/>
              <a:t>Get restaurants more money</a:t>
            </a:r>
          </a:p>
          <a:p>
            <a:pPr marL="591058" lvl="1" indent="-184150">
              <a:buFont typeface="Arial" panose="020B0604020202020204" pitchFamily="34" charset="0"/>
              <a:buChar char="•"/>
            </a:pPr>
            <a:r>
              <a:rPr lang="en-US" sz="1600" dirty="0"/>
              <a:t>Help food banks</a:t>
            </a:r>
          </a:p>
          <a:p>
            <a:pPr marL="298450" indent="-184150">
              <a:buFont typeface="Arial" panose="020B0604020202020204" pitchFamily="34" charset="0"/>
              <a:buChar char="•"/>
            </a:pPr>
            <a:r>
              <a:rPr lang="en-US" sz="1800" dirty="0"/>
              <a:t>How do you get funding?</a:t>
            </a:r>
          </a:p>
          <a:p>
            <a:pPr marL="591058" lvl="1" indent="-184150">
              <a:buFont typeface="Arial" panose="020B0604020202020204" pitchFamily="34" charset="0"/>
              <a:buChar char="•"/>
            </a:pPr>
            <a:r>
              <a:rPr lang="en-US" sz="1600" dirty="0"/>
              <a:t>Investor</a:t>
            </a:r>
          </a:p>
          <a:p>
            <a:pPr marL="591058" lvl="1" indent="-184150">
              <a:buFont typeface="Arial" panose="020B0604020202020204" pitchFamily="34" charset="0"/>
              <a:buChar char="•"/>
            </a:pPr>
            <a:r>
              <a:rPr lang="en-US" sz="1600" dirty="0"/>
              <a:t>Within your company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D8588FF-1AB2-18BF-8F16-E570ED60CDE7}"/>
              </a:ext>
            </a:extLst>
          </p:cNvPr>
          <p:cNvSpPr txBox="1">
            <a:spLocks/>
          </p:cNvSpPr>
          <p:nvPr/>
        </p:nvSpPr>
        <p:spPr>
          <a:xfrm>
            <a:off x="6187439" y="2286000"/>
            <a:ext cx="4709161" cy="440266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91058" lvl="1" indent="-184150" fontAlgn="auto">
              <a:buFont typeface="Arial" panose="020B0604020202020204" pitchFamily="34" charset="0"/>
              <a:buChar char="•"/>
            </a:pPr>
            <a:r>
              <a:rPr lang="en-US" dirty="0"/>
              <a:t>Who is the Audience?</a:t>
            </a:r>
          </a:p>
          <a:p>
            <a:pPr marL="773938" lvl="2" indent="-184150" fontAlgn="auto">
              <a:buFont typeface="Arial" panose="020B0604020202020204" pitchFamily="34" charset="0"/>
              <a:buChar char="•"/>
            </a:pPr>
            <a:r>
              <a:rPr lang="en-US" sz="1600" dirty="0"/>
              <a:t>Outside investors</a:t>
            </a:r>
          </a:p>
          <a:p>
            <a:pPr marL="773938" lvl="2" indent="-184150" fontAlgn="auto">
              <a:buFont typeface="Arial" panose="020B0604020202020204" pitchFamily="34" charset="0"/>
              <a:buChar char="•"/>
            </a:pPr>
            <a:r>
              <a:rPr lang="en-US" sz="1600" dirty="0"/>
              <a:t>In-company project competition (for funding)</a:t>
            </a:r>
          </a:p>
          <a:p>
            <a:pPr marL="956818" lvl="3" indent="-184150" fontAlgn="auto">
              <a:buFont typeface="Arial" panose="020B0604020202020204" pitchFamily="34" charset="0"/>
              <a:buChar char="•"/>
            </a:pPr>
            <a:r>
              <a:rPr lang="en-US" sz="1600" dirty="0"/>
              <a:t>Board members</a:t>
            </a:r>
          </a:p>
          <a:p>
            <a:pPr marL="1139698" lvl="4" indent="-184150" fontAlgn="auto">
              <a:buFont typeface="Arial" panose="020B0604020202020204" pitchFamily="34" charset="0"/>
              <a:buChar char="•"/>
            </a:pPr>
            <a:r>
              <a:rPr lang="en-US" sz="1600" dirty="0"/>
              <a:t>Does it fit the company mission?</a:t>
            </a:r>
          </a:p>
          <a:p>
            <a:pPr marL="1139698" lvl="4" indent="-184150" fontAlgn="auto">
              <a:buFont typeface="Arial" panose="020B0604020202020204" pitchFamily="34" charset="0"/>
              <a:buChar char="•"/>
            </a:pPr>
            <a:r>
              <a:rPr lang="en-US" sz="1600" dirty="0"/>
              <a:t>Long-term impact and risks</a:t>
            </a:r>
          </a:p>
          <a:p>
            <a:pPr marL="956818" lvl="3" indent="-184150" fontAlgn="auto">
              <a:buFont typeface="Arial" panose="020B0604020202020204" pitchFamily="34" charset="0"/>
              <a:buChar char="•"/>
            </a:pPr>
            <a:r>
              <a:rPr lang="en-US" sz="1600" dirty="0"/>
              <a:t>Leadership</a:t>
            </a:r>
          </a:p>
          <a:p>
            <a:pPr marL="1139698" lvl="4" indent="-184150" fontAlgn="auto">
              <a:buFont typeface="Arial" panose="020B0604020202020204" pitchFamily="34" charset="0"/>
              <a:buChar char="•"/>
            </a:pPr>
            <a:r>
              <a:rPr lang="en-US" sz="1600" dirty="0"/>
              <a:t>Does it fit the strategy?</a:t>
            </a:r>
          </a:p>
          <a:p>
            <a:pPr marL="956818" lvl="3" indent="-184150" fontAlgn="auto">
              <a:buFont typeface="Arial" panose="020B0604020202020204" pitchFamily="34" charset="0"/>
              <a:buChar char="•"/>
            </a:pPr>
            <a:r>
              <a:rPr lang="en-US" sz="1600" dirty="0"/>
              <a:t>Project review committee</a:t>
            </a:r>
          </a:p>
          <a:p>
            <a:pPr marL="1139698" lvl="4" indent="-184150" fontAlgn="auto">
              <a:buFont typeface="Arial" panose="020B0604020202020204" pitchFamily="34" charset="0"/>
              <a:buChar char="•"/>
            </a:pPr>
            <a:r>
              <a:rPr lang="en-US" sz="1600" dirty="0"/>
              <a:t>Does it fit the budget?</a:t>
            </a:r>
          </a:p>
          <a:p>
            <a:pPr marL="773938" lvl="2" indent="-184150" fontAlgn="auto">
              <a:buFont typeface="Arial" panose="020B0604020202020204" pitchFamily="34" charset="0"/>
              <a:buChar char="•"/>
            </a:pPr>
            <a:r>
              <a:rPr lang="en-US" sz="1600" dirty="0"/>
              <a:t>Non-technical</a:t>
            </a:r>
          </a:p>
          <a:p>
            <a:pPr marL="773938" lvl="2" indent="-184150" fontAlgn="auto">
              <a:buFont typeface="Arial" panose="020B0604020202020204" pitchFamily="34" charset="0"/>
              <a:buChar char="•"/>
            </a:pPr>
            <a:r>
              <a:rPr lang="en-US" sz="1600" dirty="0"/>
              <a:t>Not a lot of time</a:t>
            </a:r>
          </a:p>
        </p:txBody>
      </p:sp>
    </p:spTree>
    <p:extLst>
      <p:ext uri="{BB962C8B-B14F-4D97-AF65-F5344CB8AC3E}">
        <p14:creationId xmlns:p14="http://schemas.microsoft.com/office/powerpoint/2010/main" val="42237554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5D8B4-5904-B18C-D38F-5C739E3E9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45654-5D17-5414-E333-6FA5AFBD2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Business Proposal Document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4A460-F7B3-1A21-2951-910FFA1C2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8961121" cy="4402666"/>
          </a:xfrm>
        </p:spPr>
        <p:txBody>
          <a:bodyPr>
            <a:normAutofit fontScale="92500" lnSpcReduction="10000"/>
          </a:bodyPr>
          <a:lstStyle/>
          <a:p>
            <a:pPr marL="298450" indent="-184150">
              <a:buFont typeface="Arial" panose="020B0604020202020204" pitchFamily="34" charset="0"/>
              <a:buChar char="•"/>
            </a:pPr>
            <a:r>
              <a:rPr lang="en-US" sz="2200" dirty="0"/>
              <a:t>What:</a:t>
            </a:r>
          </a:p>
          <a:p>
            <a:pPr marL="591058" lvl="1" indent="-184150">
              <a:buFont typeface="Arial" panose="020B0604020202020204" pitchFamily="34" charset="0"/>
              <a:buChar char="•"/>
            </a:pPr>
            <a:r>
              <a:rPr lang="en-US" sz="1900" dirty="0"/>
              <a:t>What the application/system does</a:t>
            </a:r>
          </a:p>
          <a:p>
            <a:pPr marL="591058" lvl="1" indent="-184150">
              <a:buFont typeface="Arial" panose="020B0604020202020204" pitchFamily="34" charset="0"/>
              <a:buChar char="•"/>
            </a:pPr>
            <a:r>
              <a:rPr lang="en-US" sz="1900" dirty="0"/>
              <a:t>Clear, but brief</a:t>
            </a:r>
          </a:p>
          <a:p>
            <a:pPr marL="591058" lvl="1" indent="-184150">
              <a:buFont typeface="Arial" panose="020B0604020202020204" pitchFamily="34" charset="0"/>
              <a:buChar char="•"/>
            </a:pPr>
            <a:r>
              <a:rPr lang="en-US" sz="1900" dirty="0"/>
              <a:t>Purpose, not feature list</a:t>
            </a:r>
          </a:p>
          <a:p>
            <a:pPr marL="298450" indent="-184150">
              <a:buFont typeface="Arial" panose="020B0604020202020204" pitchFamily="34" charset="0"/>
              <a:buChar char="•"/>
            </a:pPr>
            <a:r>
              <a:rPr lang="en-US" sz="2200" dirty="0"/>
              <a:t>Who will:</a:t>
            </a:r>
          </a:p>
          <a:p>
            <a:pPr marL="591058" lvl="1" indent="-184150">
              <a:buFont typeface="Arial" panose="020B0604020202020204" pitchFamily="34" charset="0"/>
              <a:buChar char="•"/>
            </a:pPr>
            <a:r>
              <a:rPr lang="en-US" sz="1900" dirty="0"/>
              <a:t>Use it</a:t>
            </a:r>
          </a:p>
          <a:p>
            <a:pPr marL="591058" lvl="1" indent="-184150">
              <a:buFont typeface="Arial" panose="020B0604020202020204" pitchFamily="34" charset="0"/>
              <a:buChar char="•"/>
            </a:pPr>
            <a:r>
              <a:rPr lang="en-US" sz="1900" dirty="0"/>
              <a:t>Buy it</a:t>
            </a:r>
          </a:p>
          <a:p>
            <a:pPr marL="591058" lvl="1" indent="-184150">
              <a:buFont typeface="Arial" panose="020B0604020202020204" pitchFamily="34" charset="0"/>
              <a:buChar char="•"/>
            </a:pPr>
            <a:r>
              <a:rPr lang="en-US" sz="1900" dirty="0"/>
              <a:t>Promote it</a:t>
            </a:r>
          </a:p>
          <a:p>
            <a:pPr marL="591058" lvl="1" indent="-184150">
              <a:buFont typeface="Arial" panose="020B0604020202020204" pitchFamily="34" charset="0"/>
              <a:buChar char="•"/>
            </a:pPr>
            <a:r>
              <a:rPr lang="en-US" sz="1900" dirty="0"/>
              <a:t>Compete with it</a:t>
            </a:r>
          </a:p>
          <a:p>
            <a:pPr marL="773938" lvl="2" indent="-184150">
              <a:buFont typeface="Arial" panose="020B0604020202020204" pitchFamily="34" charset="0"/>
              <a:buChar char="•"/>
            </a:pPr>
            <a:r>
              <a:rPr lang="en-US" sz="1700" dirty="0"/>
              <a:t>Directly and indirectly</a:t>
            </a:r>
          </a:p>
          <a:p>
            <a:pPr marL="298450" indent="-184150">
              <a:buFont typeface="Arial" panose="020B0604020202020204" pitchFamily="34" charset="0"/>
              <a:buChar char="•"/>
            </a:pPr>
            <a:r>
              <a:rPr lang="en-US" sz="2200" dirty="0"/>
              <a:t>Why it's important:</a:t>
            </a:r>
          </a:p>
          <a:p>
            <a:pPr marL="749808" lvl="1" indent="-342900">
              <a:buFont typeface="Arial" panose="020B0604020202020204" pitchFamily="34" charset="0"/>
              <a:buChar char="•"/>
            </a:pPr>
            <a:r>
              <a:rPr lang="en-US" sz="1900" dirty="0"/>
              <a:t>Financially – revenue</a:t>
            </a:r>
          </a:p>
          <a:p>
            <a:pPr marL="749808" lvl="1" indent="-342900">
              <a:buFont typeface="Arial" panose="020B0604020202020204" pitchFamily="34" charset="0"/>
              <a:buChar char="•"/>
            </a:pPr>
            <a:r>
              <a:rPr lang="en-US" sz="1900" dirty="0"/>
              <a:t>Strategically – brand reputation</a:t>
            </a:r>
          </a:p>
        </p:txBody>
      </p:sp>
    </p:spTree>
    <p:extLst>
      <p:ext uri="{BB962C8B-B14F-4D97-AF65-F5344CB8AC3E}">
        <p14:creationId xmlns:p14="http://schemas.microsoft.com/office/powerpoint/2010/main" val="212200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B22D-4A0D-430F-89F4-49261072C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B863E-3964-4985-BF92-AFDE76026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408920" cy="4023360"/>
          </a:xfrm>
        </p:spPr>
        <p:txBody>
          <a:bodyPr>
            <a:normAutofit/>
          </a:bodyPr>
          <a:lstStyle/>
          <a:p>
            <a:pPr marL="258366" indent="-258366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/>
              <a:t>Details, but not too much detail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Bad: 50-page appendix on algorithms for a mobile app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Good: App uses an AI-based recommendation engine tested on 1,000 users with a 20% engagement boost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Danger: Too brief or too vague</a:t>
            </a:r>
          </a:p>
          <a:p>
            <a:pPr marL="258366" indent="-258366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/>
              <a:t>Focus is on ‘what’, not ‘how’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Bad: k8s cluster with Docker containers scaling via auto-healing nodes…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Good: System scales automatically to handle thousands of users without downtime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Written for an MBA, not PhD in CS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Value, not ways to achieve it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Include just enough 'how' to give a flavor of the concept, or import technical factors that might come up as differentiators (next slide)</a:t>
            </a:r>
          </a:p>
        </p:txBody>
      </p:sp>
    </p:spTree>
    <p:extLst>
      <p:ext uri="{BB962C8B-B14F-4D97-AF65-F5344CB8AC3E}">
        <p14:creationId xmlns:p14="http://schemas.microsoft.com/office/powerpoint/2010/main" val="35078609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F822B-D584-AE0A-3EC9-A69324946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19C9F-CEBB-7E34-380F-A334E8C19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F0557-6566-DBA9-1E15-4B87B067E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78866"/>
          </a:xfrm>
        </p:spPr>
        <p:txBody>
          <a:bodyPr>
            <a:normAutofit/>
          </a:bodyPr>
          <a:lstStyle/>
          <a:p>
            <a:pPr marL="258366" indent="-258366">
              <a:buFont typeface="Arial" panose="020B0604020202020204" pitchFamily="34" charset="0"/>
              <a:buChar char="•"/>
            </a:pPr>
            <a:r>
              <a:rPr lang="en-US" dirty="0"/>
              <a:t>Enough ‘how’, just not too much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Give an approach idea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Important technical factors – differentiate from competitors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Bad: We will improve the metric by 100%! How?..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Bad: Microservices architecture using </a:t>
            </a:r>
            <a:r>
              <a:rPr lang="en-US" dirty="0" err="1"/>
              <a:t>gRPC</a:t>
            </a:r>
            <a:r>
              <a:rPr lang="en-US" dirty="0"/>
              <a:t> with distributed tracing and a Kafka event bus.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Good: Uses a proprietary matching algorithm that cuts processing time by 25%.</a:t>
            </a:r>
          </a:p>
          <a:p>
            <a:pPr marL="258366" indent="-258366">
              <a:buFont typeface="Arial" panose="020B0604020202020204" pitchFamily="34" charset="0"/>
              <a:buChar char="•"/>
            </a:pPr>
            <a:r>
              <a:rPr lang="en-US" dirty="0"/>
              <a:t>Groundbreaking idea / invention?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Emphasize it! – key differentiator</a:t>
            </a:r>
          </a:p>
          <a:p>
            <a:pPr marL="258366" indent="-258366">
              <a:buFont typeface="Arial" panose="020B0604020202020204" pitchFamily="34" charset="0"/>
              <a:buChar char="•"/>
            </a:pPr>
            <a:r>
              <a:rPr lang="en-US" dirty="0"/>
              <a:t>Controversial approach?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Hiding won’t end well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Highlight upfront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Explain why</a:t>
            </a:r>
          </a:p>
          <a:p>
            <a:pPr marL="550974" lvl="1" indent="-258366">
              <a:buFont typeface="Arial" panose="020B0604020202020204" pitchFamily="34" charset="0"/>
              <a:buChar char="•"/>
            </a:pPr>
            <a:r>
              <a:rPr lang="en-US" dirty="0"/>
              <a:t>e.g. Vendor lock-in by choice</a:t>
            </a:r>
          </a:p>
        </p:txBody>
      </p:sp>
    </p:spTree>
    <p:extLst>
      <p:ext uri="{BB962C8B-B14F-4D97-AF65-F5344CB8AC3E}">
        <p14:creationId xmlns:p14="http://schemas.microsoft.com/office/powerpoint/2010/main" val="6474631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4383F-A827-4BD1-BE0A-9661EC9DD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5A672-5776-45B8-9F49-FBBE589EF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631266"/>
          </a:xfrm>
        </p:spPr>
        <p:txBody>
          <a:bodyPr>
            <a:normAutofit fontScale="92500" lnSpcReduction="20000"/>
          </a:bodyPr>
          <a:lstStyle/>
          <a:p>
            <a:pPr marL="173038" indent="-173038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Elevator Pitch</a:t>
            </a:r>
          </a:p>
          <a:p>
            <a:pPr marL="477822" lvl="1" indent="-258366">
              <a:buFont typeface="Arial" panose="020B0604020202020204" pitchFamily="34" charset="0"/>
              <a:buChar char="•"/>
            </a:pPr>
            <a:r>
              <a:rPr lang="en-US" sz="1900" dirty="0"/>
              <a:t>“If you run into an influencer / CEO / investor in an elevator, what would you say during the ride up”</a:t>
            </a:r>
          </a:p>
          <a:p>
            <a:pPr marL="477822" lvl="1" indent="-258366">
              <a:buFont typeface="Arial" panose="020B0604020202020204" pitchFamily="34" charset="0"/>
              <a:buChar char="•"/>
            </a:pPr>
            <a:r>
              <a:rPr lang="en-US" sz="1900" dirty="0"/>
              <a:t>Rare opportunity</a:t>
            </a:r>
          </a:p>
          <a:p>
            <a:pPr marL="477822" lvl="1" indent="-258366">
              <a:buFont typeface="Arial" panose="020B0604020202020204" pitchFamily="34" charset="0"/>
              <a:buChar char="•"/>
            </a:pPr>
            <a:r>
              <a:rPr lang="en-US" sz="1900" dirty="0"/>
              <a:t>30-60 seconds</a:t>
            </a:r>
          </a:p>
          <a:p>
            <a:pPr marL="477822" lvl="1" indent="-258366">
              <a:buFont typeface="Arial" panose="020B0604020202020204" pitchFamily="34" charset="0"/>
              <a:buChar char="•"/>
            </a:pPr>
            <a:r>
              <a:rPr lang="en-US" sz="1900" dirty="0"/>
              <a:t>How to spark their interest?</a:t>
            </a:r>
          </a:p>
          <a:p>
            <a:pPr marL="169069" indent="-169069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Brief</a:t>
            </a:r>
          </a:p>
          <a:p>
            <a:pPr marL="461677" lvl="1" indent="-169069">
              <a:buFont typeface="Arial" panose="020B0604020202020204" pitchFamily="34" charset="0"/>
              <a:buChar char="•"/>
            </a:pPr>
            <a:r>
              <a:rPr lang="en-US" sz="1900" dirty="0"/>
              <a:t>Headline, not an article</a:t>
            </a:r>
          </a:p>
          <a:p>
            <a:pPr marL="169069" indent="-169069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Hits highlights</a:t>
            </a:r>
          </a:p>
          <a:p>
            <a:pPr marL="461677" lvl="1" indent="-169069">
              <a:buFont typeface="Arial" panose="020B0604020202020204" pitchFamily="34" charset="0"/>
              <a:buChar char="•"/>
            </a:pPr>
            <a:r>
              <a:rPr lang="en-US" sz="1900" dirty="0"/>
              <a:t>1 or 2 strongest points</a:t>
            </a:r>
          </a:p>
          <a:p>
            <a:pPr marL="169069" indent="-169069">
              <a:buFont typeface="Arial" panose="020B0604020202020204" pitchFamily="34" charset="0"/>
              <a:buChar char="•"/>
            </a:pPr>
            <a:r>
              <a:rPr lang="en-US" sz="2400" dirty="0"/>
              <a:t>Conveys </a:t>
            </a:r>
            <a:r>
              <a:rPr lang="en-US" sz="2200" dirty="0"/>
              <a:t>concepts</a:t>
            </a:r>
            <a:r>
              <a:rPr lang="en-US" sz="2400" dirty="0"/>
              <a:t> and value</a:t>
            </a:r>
          </a:p>
          <a:p>
            <a:pPr marL="169069" indent="-169069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Generates interest for a follow up</a:t>
            </a:r>
          </a:p>
          <a:p>
            <a:pPr marL="461677" lvl="1" indent="-169069">
              <a:buFont typeface="Arial" panose="020B0604020202020204" pitchFamily="34" charset="0"/>
              <a:buChar char="•"/>
            </a:pPr>
            <a:r>
              <a:rPr lang="en-US" sz="1900" dirty="0"/>
              <a:t>Goal – not to close the deal</a:t>
            </a:r>
          </a:p>
          <a:p>
            <a:pPr marL="461677" lvl="1" indent="-169069">
              <a:buFont typeface="Arial" panose="020B0604020202020204" pitchFamily="34" charset="0"/>
              <a:buChar char="•"/>
            </a:pPr>
            <a:r>
              <a:rPr lang="en-US" sz="1900" dirty="0"/>
              <a:t>Goal – not to share information</a:t>
            </a:r>
          </a:p>
          <a:p>
            <a:pPr marL="461677" lvl="1" indent="-169069">
              <a:buFont typeface="Arial" panose="020B0604020202020204" pitchFamily="34" charset="0"/>
              <a:buChar char="•"/>
            </a:pPr>
            <a:r>
              <a:rPr lang="en-US" sz="1900" dirty="0"/>
              <a:t>Goal – “tell me more” / “call me” / “let’s meet”</a:t>
            </a:r>
          </a:p>
        </p:txBody>
      </p:sp>
    </p:spTree>
    <p:extLst>
      <p:ext uri="{BB962C8B-B14F-4D97-AF65-F5344CB8AC3E}">
        <p14:creationId xmlns:p14="http://schemas.microsoft.com/office/powerpoint/2010/main" val="37424501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C8841-CE30-6A8D-AC52-ACAA2969C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57A2E-68A5-2CAD-D0EE-1A066F66B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Informal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180BD-3BF9-92BF-D37C-3D22A577C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412066"/>
          </a:xfrm>
        </p:spPr>
        <p:txBody>
          <a:bodyPr>
            <a:normAutofit/>
          </a:bodyPr>
          <a:lstStyle/>
          <a:p>
            <a:r>
              <a:rPr lang="en-US" dirty="0"/>
              <a:t>Spotify gives you access to </a:t>
            </a:r>
            <a:r>
              <a:rPr lang="en-US" b="1" dirty="0"/>
              <a:t>millions of songs on demand</a:t>
            </a:r>
            <a:r>
              <a:rPr lang="en-US" dirty="0"/>
              <a:t>. You can </a:t>
            </a:r>
            <a:r>
              <a:rPr lang="en-US" b="1" dirty="0"/>
              <a:t>stream any music you want, anytime, build playlists, and discover new artists effortlessly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DreamSync</a:t>
            </a:r>
            <a:r>
              <a:rPr lang="en-US" dirty="0"/>
              <a:t> </a:t>
            </a:r>
            <a:r>
              <a:rPr lang="en-US" b="1" dirty="0"/>
              <a:t>records your dreams and transforms them into animations</a:t>
            </a:r>
            <a:r>
              <a:rPr lang="en-US" dirty="0"/>
              <a:t> by morning. Instead of forgetting your </a:t>
            </a:r>
            <a:r>
              <a:rPr lang="en-US" b="1" dirty="0"/>
              <a:t>wildest ideas</a:t>
            </a:r>
            <a:r>
              <a:rPr lang="en-US" dirty="0"/>
              <a:t>, you </a:t>
            </a:r>
            <a:r>
              <a:rPr lang="en-US" b="1" dirty="0"/>
              <a:t>wake up with a personalized journal that can inspire your next book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Uber puts a </a:t>
            </a:r>
            <a:r>
              <a:rPr lang="en-US" b="1" dirty="0"/>
              <a:t>personal driver in your pocket</a:t>
            </a:r>
            <a:r>
              <a:rPr lang="en-US" dirty="0"/>
              <a:t>. With</a:t>
            </a:r>
            <a:r>
              <a:rPr lang="en-US" b="1" dirty="0"/>
              <a:t> just a tap, you can get a ride anytime</a:t>
            </a:r>
            <a:r>
              <a:rPr lang="en-US" dirty="0"/>
              <a:t>, anywhere, </a:t>
            </a:r>
            <a:r>
              <a:rPr lang="en-US" b="1" dirty="0"/>
              <a:t>cheaper than a taxi and paid automatically through the app</a:t>
            </a:r>
            <a:r>
              <a:rPr lang="en-US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6FC157-2CE3-8C3F-24CE-94293E528C88}"/>
              </a:ext>
            </a:extLst>
          </p:cNvPr>
          <p:cNvSpPr txBox="1"/>
          <p:nvPr/>
        </p:nvSpPr>
        <p:spPr>
          <a:xfrm>
            <a:off x="1083776" y="5525869"/>
            <a:ext cx="23551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ptos Narrow" panose="020B0004020202020204" pitchFamily="34" charset="0"/>
              <a:buChar char="✓"/>
            </a:pPr>
            <a:r>
              <a:rPr lang="en-US" sz="2000" dirty="0"/>
              <a:t>Strongest points</a:t>
            </a:r>
          </a:p>
          <a:p>
            <a:pPr marL="285750" indent="-285750">
              <a:buClr>
                <a:schemeClr val="accent1"/>
              </a:buClr>
              <a:buFont typeface="Aptos Narrow" panose="020B0004020202020204" pitchFamily="34" charset="0"/>
              <a:buChar char="✓"/>
            </a:pPr>
            <a:r>
              <a:rPr lang="en-US" sz="2000" dirty="0"/>
              <a:t>Concept &amp; value</a:t>
            </a:r>
          </a:p>
        </p:txBody>
      </p:sp>
    </p:spTree>
    <p:extLst>
      <p:ext uri="{BB962C8B-B14F-4D97-AF65-F5344CB8AC3E}">
        <p14:creationId xmlns:p14="http://schemas.microsoft.com/office/powerpoint/2010/main" val="361713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69A26-595C-400B-A5F1-3C26D4DEF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Context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62705-33BB-4D03-972D-CD9EB02E8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8884921" cy="4478866"/>
          </a:xfrm>
        </p:spPr>
        <p:txBody>
          <a:bodyPr>
            <a:normAutofit/>
          </a:bodyPr>
          <a:lstStyle/>
          <a:p>
            <a:r>
              <a:rPr lang="en-US" dirty="0"/>
              <a:t>One of the most important activities in software design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Taking (high level) business goals and extracting requirements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Missing on this step could lead to a working system that doesn't bring value</a:t>
            </a:r>
          </a:p>
          <a:p>
            <a:r>
              <a:rPr lang="en-US" dirty="0"/>
              <a:t>Business goals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High level – reduce patient wait time</a:t>
            </a:r>
          </a:p>
          <a:p>
            <a:r>
              <a:rPr lang="en-US" dirty="0"/>
              <a:t>Requirements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Actionable - automatically assign earliest available appointment</a:t>
            </a:r>
          </a:p>
        </p:txBody>
      </p:sp>
    </p:spTree>
    <p:extLst>
      <p:ext uri="{BB962C8B-B14F-4D97-AF65-F5344CB8AC3E}">
        <p14:creationId xmlns:p14="http://schemas.microsoft.com/office/powerpoint/2010/main" val="10339294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B1200-34CD-AE76-914A-FFAB80928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A83FE-DEE6-9808-8A1C-A5BE1FF5E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Context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4E4A-A67B-52FC-B544-4E9155E83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27920" cy="447886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You need:</a:t>
            </a:r>
          </a:p>
          <a:p>
            <a:pPr marL="284163" indent="-168275">
              <a:buFont typeface="Arial" panose="020B0604020202020204" pitchFamily="34" charset="0"/>
              <a:buChar char="•"/>
            </a:pPr>
            <a:r>
              <a:rPr lang="en-US" sz="1900" dirty="0"/>
              <a:t>ASRs – shape the architecture</a:t>
            </a:r>
          </a:p>
          <a:p>
            <a:pPr marL="457200" lvl="1" indent="-173038">
              <a:buFont typeface="Arial" panose="020B0604020202020204" pitchFamily="34" charset="0"/>
              <a:buChar char="•"/>
            </a:pPr>
            <a:r>
              <a:rPr lang="en-US" sz="1700" dirty="0"/>
              <a:t>Must support multiple hospital branches</a:t>
            </a:r>
          </a:p>
          <a:p>
            <a:pPr marL="457200" lvl="1" indent="-173038">
              <a:buFont typeface="Arial" panose="020B0604020202020204" pitchFamily="34" charset="0"/>
              <a:buChar char="•"/>
            </a:pPr>
            <a:r>
              <a:rPr lang="en-US" sz="1700" dirty="0"/>
              <a:t>Must support 5k concurrent users</a:t>
            </a:r>
          </a:p>
          <a:p>
            <a:pPr marL="284163" indent="-168275">
              <a:buFont typeface="Arial" panose="020B0604020202020204" pitchFamily="34" charset="0"/>
              <a:buChar char="•"/>
            </a:pPr>
            <a:r>
              <a:rPr lang="en-US" sz="1900" dirty="0"/>
              <a:t>Constraints</a:t>
            </a:r>
          </a:p>
          <a:p>
            <a:pPr marL="457200" lvl="1" indent="-173038">
              <a:buFont typeface="Arial" panose="020B0604020202020204" pitchFamily="34" charset="0"/>
              <a:buChar char="•"/>
            </a:pPr>
            <a:r>
              <a:rPr lang="en-US" sz="1700" dirty="0"/>
              <a:t>Must comply with HIPAA</a:t>
            </a:r>
          </a:p>
          <a:p>
            <a:pPr marL="284163" indent="-168275">
              <a:buFont typeface="Arial" panose="020B0604020202020204" pitchFamily="34" charset="0"/>
              <a:buChar char="•"/>
            </a:pPr>
            <a:r>
              <a:rPr lang="en-US" sz="1900" dirty="0"/>
              <a:t>Design – influences usability</a:t>
            </a:r>
          </a:p>
          <a:p>
            <a:pPr marL="457200" lvl="1" indent="-173038">
              <a:buFont typeface="Arial" panose="020B0604020202020204" pitchFamily="34" charset="0"/>
              <a:buChar char="•"/>
            </a:pPr>
            <a:r>
              <a:rPr lang="en-US" sz="1700" dirty="0"/>
              <a:t>Must be mobile-friendly</a:t>
            </a:r>
          </a:p>
          <a:p>
            <a:pPr marL="284163" indent="-168275">
              <a:buFont typeface="Arial" panose="020B0604020202020204" pitchFamily="34" charset="0"/>
              <a:buChar char="•"/>
            </a:pPr>
            <a:r>
              <a:rPr lang="en-US" sz="1900" dirty="0"/>
              <a:t>Functional requirements – what the system does</a:t>
            </a:r>
          </a:p>
          <a:p>
            <a:pPr marL="284163" indent="-168275">
              <a:buFont typeface="Arial" panose="020B0604020202020204" pitchFamily="34" charset="0"/>
              <a:buChar char="•"/>
            </a:pPr>
            <a:r>
              <a:rPr lang="en-US" sz="1900" dirty="0"/>
              <a:t>Non-Functional requirements – qualities of the system</a:t>
            </a:r>
          </a:p>
          <a:p>
            <a:pPr marL="457200" lvl="1" indent="-173038">
              <a:buFont typeface="Arial" panose="020B0604020202020204" pitchFamily="34" charset="0"/>
              <a:buChar char="•"/>
            </a:pPr>
            <a:r>
              <a:rPr lang="en-US" sz="1700" dirty="0"/>
              <a:t>Appointment search results in &lt; 2s</a:t>
            </a:r>
          </a:p>
          <a:p>
            <a:pPr marL="284163" indent="-168275">
              <a:buFont typeface="Arial" panose="020B0604020202020204" pitchFamily="34" charset="0"/>
              <a:buChar char="•"/>
            </a:pPr>
            <a:r>
              <a:rPr lang="en-US" sz="1900" dirty="0"/>
              <a:t>Measurement criteria – how do we know the goal is met</a:t>
            </a:r>
          </a:p>
          <a:p>
            <a:pPr marL="457200" lvl="1" indent="-173038">
              <a:buFont typeface="Arial" panose="020B0604020202020204" pitchFamily="34" charset="0"/>
              <a:buChar char="•"/>
            </a:pPr>
            <a:r>
              <a:rPr lang="en-US" sz="1700" dirty="0"/>
              <a:t>Reduce average wait time by 30%</a:t>
            </a:r>
          </a:p>
        </p:txBody>
      </p:sp>
    </p:spTree>
    <p:extLst>
      <p:ext uri="{BB962C8B-B14F-4D97-AF65-F5344CB8AC3E}">
        <p14:creationId xmlns:p14="http://schemas.microsoft.com/office/powerpoint/2010/main" val="35424459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8CBD1B-C50F-49E4-B16A-90DFEC012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get there?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D706190-F952-4B0D-A5BC-EBB7653521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405738"/>
              </p:ext>
            </p:extLst>
          </p:nvPr>
        </p:nvGraphicFramePr>
        <p:xfrm>
          <a:off x="2346325" y="1846264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8676EFB-5956-49E6-8DE5-BA9C1F52ADC4}"/>
              </a:ext>
            </a:extLst>
          </p:cNvPr>
          <p:cNvSpPr txBox="1"/>
          <p:nvPr/>
        </p:nvSpPr>
        <p:spPr>
          <a:xfrm>
            <a:off x="548640" y="5871883"/>
            <a:ext cx="11094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Discussion is critical!  Patiently extract the necessary level of technical details needed, and document them!</a:t>
            </a:r>
          </a:p>
        </p:txBody>
      </p:sp>
    </p:spTree>
    <p:extLst>
      <p:ext uri="{BB962C8B-B14F-4D97-AF65-F5344CB8AC3E}">
        <p14:creationId xmlns:p14="http://schemas.microsoft.com/office/powerpoint/2010/main" val="18413483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75047-BF59-4DC9-8CF8-162297B4A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Extracting the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48C79-AC05-4225-B36E-8F2E4A6FF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0266"/>
          </a:xfrm>
        </p:spPr>
        <p:txBody>
          <a:bodyPr>
            <a:normAutofit/>
          </a:bodyPr>
          <a:lstStyle/>
          <a:p>
            <a:r>
              <a:rPr lang="en-US" dirty="0"/>
              <a:t>Also known as ‘elicitation’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708D925-CAA4-9485-C359-2DD54012E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105677"/>
              </p:ext>
            </p:extLst>
          </p:nvPr>
        </p:nvGraphicFramePr>
        <p:xfrm>
          <a:off x="1097280" y="2321561"/>
          <a:ext cx="10058400" cy="3698239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1104824026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36409078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778165514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505610364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394349291"/>
                    </a:ext>
                  </a:extLst>
                </a:gridCol>
              </a:tblGrid>
              <a:tr h="380808">
                <a:tc gridSpan="5"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Techniques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460600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Document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Interviews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Surveys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Focus Groups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9313889"/>
                  </a:ext>
                </a:extLst>
              </a:tr>
              <a:tr h="2922166">
                <a:tc>
                  <a:txBody>
                    <a:bodyPr/>
                    <a:lstStyle/>
                    <a:p>
                      <a:pPr marL="115888" lvl="1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Review &amp; analyze</a:t>
                      </a:r>
                    </a:p>
                    <a:p>
                      <a:pPr marL="231775" lvl="2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Policies, manuals, reports, logs</a:t>
                      </a:r>
                    </a:p>
                    <a:p>
                      <a:pPr marL="115888" lvl="1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Understanding how it functions</a:t>
                      </a:r>
                    </a:p>
                    <a:p>
                      <a:pPr marL="231775" lvl="2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Reflects existing processes</a:t>
                      </a:r>
                    </a:p>
                    <a:p>
                      <a:pPr marL="115888" lvl="1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Especially for regulated domains</a:t>
                      </a:r>
                    </a:p>
                    <a:p>
                      <a:pPr marL="231775" lvl="2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This specific organization deals with them</a:t>
                      </a:r>
                    </a:p>
                    <a:p>
                      <a:pPr marL="115888" lvl="1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Insights, e.g.</a:t>
                      </a:r>
                    </a:p>
                    <a:p>
                      <a:pPr marL="231775" lvl="2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Analyze hospital records</a:t>
                      </a:r>
                    </a:p>
                    <a:p>
                      <a:pPr marL="231775" lvl="2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See appointment no-show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Rules vs reality</a:t>
                      </a:r>
                    </a:p>
                    <a:p>
                      <a:pPr marL="115888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Stakeholders</a:t>
                      </a:r>
                    </a:p>
                    <a:p>
                      <a:pPr marL="115888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Construct questions in advance</a:t>
                      </a:r>
                    </a:p>
                    <a:p>
                      <a:pPr marL="115888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Follow an agenda</a:t>
                      </a:r>
                    </a:p>
                    <a:p>
                      <a:pPr marL="115888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Record answers (ideally a dedicated person)</a:t>
                      </a:r>
                    </a:p>
                    <a:p>
                      <a:pPr marL="115888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Follow-up questions</a:t>
                      </a:r>
                    </a:p>
                    <a:p>
                      <a:pPr marL="115888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Summarize &amp; validate</a:t>
                      </a:r>
                    </a:p>
                    <a:p>
                      <a:pPr marL="231775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Avoid misunderstandings</a:t>
                      </a:r>
                    </a:p>
                    <a:p>
                      <a:pPr marL="231775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Not immediately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Check</a:t>
                      </a:r>
                    </a:p>
                    <a:p>
                      <a:pPr marL="231775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Market practices</a:t>
                      </a:r>
                    </a:p>
                    <a:p>
                      <a:pPr marL="231775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Industry standards</a:t>
                      </a:r>
                    </a:p>
                    <a:p>
                      <a:pPr marL="231775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Competitors</a:t>
                      </a:r>
                    </a:p>
                    <a:p>
                      <a:pPr marL="231775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What is “must-have”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Gather opinions from users</a:t>
                      </a:r>
                    </a:p>
                    <a:p>
                      <a:pPr marL="231775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e.g. Survey 500 patients – </a:t>
                      </a:r>
                      <a:r>
                        <a:rPr lang="en-US" sz="1200" dirty="0" err="1"/>
                        <a:t>sms</a:t>
                      </a:r>
                      <a:r>
                        <a:rPr lang="en-US" sz="1200" dirty="0"/>
                        <a:t> vs email vs phone reminders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Survey / discuss with small focus groups</a:t>
                      </a:r>
                    </a:p>
                    <a:p>
                      <a:pPr marL="231775" indent="-11588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e.g.</a:t>
                      </a:r>
                    </a:p>
                    <a:p>
                      <a:pPr marL="341313" indent="-10953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Nurses want manageable hours</a:t>
                      </a:r>
                    </a:p>
                    <a:p>
                      <a:pPr marL="341313" indent="-10953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Patients want certainty in the schedule</a:t>
                      </a:r>
                    </a:p>
                    <a:p>
                      <a:pPr marL="341313" indent="-10953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Doctors want flexibility</a:t>
                      </a:r>
                    </a:p>
                    <a:p>
                      <a:pPr marL="341313" indent="-109538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Can highlight conflicting needs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1703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672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32804-EA39-2B10-7B3D-2A264E8C5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F83AD0E-34F4-1DE9-5AB6-DDFADA3F28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Understand Business Context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9BC71C1-0757-6882-AB12-AEB9AEFD36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19200" y="1845734"/>
            <a:ext cx="9906000" cy="41740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dirty="0"/>
              <a:t>Minimally:</a:t>
            </a:r>
          </a:p>
          <a:p>
            <a:pPr marL="749808" lvl="1" indent="-457200">
              <a:buFont typeface="+mj-lt"/>
              <a:buAutoNum type="arabicPeriod" startAt="3"/>
            </a:pPr>
            <a:r>
              <a:rPr lang="en-US" altLang="en-US" b="1" dirty="0"/>
              <a:t>Project priorities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altLang="en-US" sz="1600" b="1" dirty="0"/>
              <a:t>Drivers</a:t>
            </a:r>
            <a:r>
              <a:rPr lang="en-US" altLang="en-US" sz="1600" dirty="0"/>
              <a:t> – significant success objectives; 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en-US" altLang="en-US" sz="1600" dirty="0"/>
              <a:t>e.g. profit margin</a:t>
            </a:r>
          </a:p>
          <a:p>
            <a:pPr lvl="6">
              <a:buFont typeface="Arial" panose="020B0604020202020204" pitchFamily="34" charset="0"/>
              <a:buChar char="•"/>
            </a:pPr>
            <a:r>
              <a:rPr lang="en-US" altLang="en-US" sz="1600" dirty="0"/>
              <a:t>System cost – primary concern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altLang="en-US" sz="1600" b="1" dirty="0"/>
              <a:t>Constraints</a:t>
            </a:r>
            <a:r>
              <a:rPr lang="en-US" altLang="en-US" sz="1600" dirty="0"/>
              <a:t> – limiting factors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en-US" altLang="en-US" sz="1600" dirty="0"/>
              <a:t>e.g. launch before Christmas</a:t>
            </a:r>
          </a:p>
          <a:p>
            <a:pPr lvl="6">
              <a:buFont typeface="Arial" panose="020B0604020202020204" pitchFamily="34" charset="0"/>
              <a:buChar char="•"/>
            </a:pPr>
            <a:r>
              <a:rPr lang="en-US" altLang="en-US" sz="1600" dirty="0"/>
              <a:t>Competitors will ship by then</a:t>
            </a:r>
          </a:p>
          <a:p>
            <a:pPr lvl="6">
              <a:buFont typeface="Arial" panose="020B0604020202020204" pitchFamily="34" charset="0"/>
              <a:buChar char="•"/>
            </a:pPr>
            <a:r>
              <a:rPr lang="en-US" altLang="en-US" sz="1600" dirty="0"/>
              <a:t>Date-specific products need to be available</a:t>
            </a:r>
          </a:p>
          <a:p>
            <a:pPr lvl="6">
              <a:buFont typeface="Arial" panose="020B0604020202020204" pitchFamily="34" charset="0"/>
              <a:buChar char="•"/>
            </a:pPr>
            <a:r>
              <a:rPr lang="en-US" altLang="en-US" sz="1600" dirty="0"/>
              <a:t>Non-negotiable constraints </a:t>
            </a: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architecture should accommodate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altLang="en-US" sz="1600" b="1" dirty="0"/>
              <a:t>Degree of freedom</a:t>
            </a:r>
            <a:r>
              <a:rPr lang="en-US" altLang="en-US" sz="1600" dirty="0"/>
              <a:t>: factors that can </a:t>
            </a:r>
            <a:r>
              <a:rPr lang="en-US" altLang="en-US" sz="1600" b="1" dirty="0"/>
              <a:t>balance constraints and drivers</a:t>
            </a:r>
            <a:r>
              <a:rPr lang="en-US" altLang="en-US" sz="1600" dirty="0"/>
              <a:t>; 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en-US" altLang="en-US" sz="1600" dirty="0"/>
              <a:t>Trade-off space (sacrifices)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en-US" altLang="en-US" sz="1600" dirty="0"/>
              <a:t>e.g. time constraints </a:t>
            </a: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buy a service </a:t>
            </a: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cost is up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en-US" altLang="en-US" sz="1600" dirty="0"/>
              <a:t>e.g. need iOS app </a:t>
            </a: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native or cross-platform?</a:t>
            </a:r>
          </a:p>
        </p:txBody>
      </p:sp>
    </p:spTree>
    <p:extLst>
      <p:ext uri="{BB962C8B-B14F-4D97-AF65-F5344CB8AC3E}">
        <p14:creationId xmlns:p14="http://schemas.microsoft.com/office/powerpoint/2010/main" val="38792732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8EF99F00-6237-4C91-9E53-21EAFC32E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References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DAE4E5A6-0B73-427D-B938-8CE04E01F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Karl Wiegers, </a:t>
            </a:r>
            <a:r>
              <a:rPr lang="en-US" altLang="en-US" i="1"/>
              <a:t>Software Requirements</a:t>
            </a:r>
            <a:r>
              <a:rPr lang="en-US" altLang="en-US"/>
              <a:t>, 3rd Edition, Microsoft Press, 2003 (Chapter 5)</a:t>
            </a:r>
          </a:p>
          <a:p>
            <a:r>
              <a:rPr lang="en-US" altLang="en-US"/>
              <a:t>Suzanne Robertson and James Robertson, </a:t>
            </a:r>
            <a:r>
              <a:rPr lang="en-US" altLang="en-US" i="1"/>
              <a:t>Mastering the Requirements Process</a:t>
            </a:r>
            <a:r>
              <a:rPr lang="en-US" altLang="en-US"/>
              <a:t>, Addison-Wesley, 1999</a:t>
            </a:r>
          </a:p>
          <a:p>
            <a:r>
              <a:rPr lang="en-US" altLang="en-US"/>
              <a:t>Rational Unified Process, IBM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8EF99F00-6237-4C91-9E53-21EAFC32E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Summary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DAE4E5A6-0B73-427D-B938-8CE04E01F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800" b="1" dirty="0"/>
              <a:t>Business Context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Software is built to solve problems where value exceeds cost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Understand stakeholders, drivers, constraints, and vision before writing requirements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800" b="1" dirty="0"/>
              <a:t>System Boundaries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Ring fence the problem — define what the system is and is not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Context diagrams show actors and system interactions at a glance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Scope creep kills projects — the FBI VCF is the cautionary tale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800" b="1" dirty="0"/>
              <a:t>Business Proposals &amp; Elicitation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Proposals are written for the MBA, not the PhD — value over implementation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Extract requirements through interviews, surveys, research, and document analysis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Business goals drive ASRs, constraints, and measurable 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1987978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4F0E1-727B-0FF6-5A94-88EE080EB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4A5C9F4-13DA-77B2-7866-8BFDB9F051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Understand Business Context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15136FF-FA27-2D95-15D7-C992843DA9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19200" y="1845734"/>
            <a:ext cx="9936480" cy="43264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dirty="0"/>
              <a:t>Minimally:</a:t>
            </a:r>
          </a:p>
          <a:p>
            <a:pPr marL="749808" lvl="1" indent="-457200">
              <a:buFont typeface="+mj-lt"/>
              <a:buAutoNum type="arabicPeriod" startAt="4"/>
            </a:pPr>
            <a:r>
              <a:rPr lang="en-US" altLang="en-US" b="1" dirty="0"/>
              <a:t>Operating environment</a:t>
            </a:r>
          </a:p>
          <a:p>
            <a:pPr lvl="4"/>
            <a:r>
              <a:rPr lang="en-US" altLang="en-US" sz="1600" dirty="0"/>
              <a:t>User environment – how and where the system will be used?</a:t>
            </a:r>
          </a:p>
          <a:p>
            <a:pPr lvl="5"/>
            <a:r>
              <a:rPr lang="en-US" altLang="en-US" sz="1600" dirty="0"/>
              <a:t>e.g. call-center support in noisy offices – UI must minimize data entry error</a:t>
            </a:r>
          </a:p>
          <a:p>
            <a:pPr lvl="5"/>
            <a:r>
              <a:rPr lang="en-US" altLang="en-US" sz="1600" dirty="0"/>
              <a:t>e.g. doctors with tablets visit patients – system design decisions</a:t>
            </a:r>
          </a:p>
          <a:p>
            <a:pPr lvl="6"/>
            <a:r>
              <a:rPr lang="en-US" altLang="en-US" sz="1600" dirty="0"/>
              <a:t>Touch interfaces</a:t>
            </a:r>
          </a:p>
          <a:p>
            <a:pPr lvl="6"/>
            <a:r>
              <a:rPr lang="en-US" altLang="en-US" sz="1600" dirty="0"/>
              <a:t>Connectivity</a:t>
            </a:r>
          </a:p>
          <a:p>
            <a:pPr lvl="6"/>
            <a:r>
              <a:rPr lang="en-US" altLang="en-US" sz="1600" dirty="0"/>
              <a:t>Security</a:t>
            </a:r>
          </a:p>
          <a:p>
            <a:pPr lvl="4"/>
            <a:r>
              <a:rPr lang="en-US" altLang="en-US" sz="1600" dirty="0"/>
              <a:t>Deployment environment – hardware &amp; infrastructure context</a:t>
            </a:r>
          </a:p>
          <a:p>
            <a:pPr lvl="5"/>
            <a:r>
              <a:rPr lang="en-US" altLang="en-US" sz="1600" dirty="0"/>
              <a:t>e.g. on-premise in secure intranet</a:t>
            </a:r>
          </a:p>
          <a:p>
            <a:pPr lvl="6"/>
            <a:r>
              <a:rPr lang="en-US" altLang="en-US" sz="1600" dirty="0"/>
              <a:t>No external API calls → cannot rely on external services</a:t>
            </a:r>
          </a:p>
          <a:p>
            <a:pPr lvl="5"/>
            <a:r>
              <a:rPr lang="en-US" altLang="en-US" sz="1600" dirty="0"/>
              <a:t>e.g. AWS deployment</a:t>
            </a:r>
          </a:p>
          <a:p>
            <a:pPr lvl="6"/>
            <a:r>
              <a:rPr lang="en-US" altLang="en-US" sz="1600" dirty="0"/>
              <a:t>High availability is easier to achieve → different cost/availability trade-offs than on-premise</a:t>
            </a:r>
          </a:p>
        </p:txBody>
      </p:sp>
    </p:spTree>
    <p:extLst>
      <p:ext uri="{BB962C8B-B14F-4D97-AF65-F5344CB8AC3E}">
        <p14:creationId xmlns:p14="http://schemas.microsoft.com/office/powerpoint/2010/main" val="340337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5D85D706-E91A-4619-AB56-4084D2B3B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Business Drivers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EC41C-53F6-4F51-9E1A-A75EC192A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631266"/>
          </a:xfrm>
        </p:spPr>
        <p:txBody>
          <a:bodyPr>
            <a:normAutofit lnSpcReduction="10000"/>
          </a:bodyPr>
          <a:lstStyle/>
          <a:p>
            <a:pPr marL="0" indent="57150">
              <a:buNone/>
              <a:defRPr/>
            </a:pPr>
            <a:r>
              <a:rPr lang="en-US" sz="2200" dirty="0"/>
              <a:t>Market share, competition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Gain / protect market share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700" dirty="0"/>
              <a:t>e.g. all competitors have this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700" dirty="0"/>
              <a:t>e.g. we need to have it first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Need to do fast</a:t>
            </a:r>
          </a:p>
          <a:p>
            <a:pPr marL="0" indent="57150">
              <a:buNone/>
              <a:defRPr/>
            </a:pPr>
            <a:r>
              <a:rPr lang="en-US" sz="2200" dirty="0"/>
              <a:t>Product lines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Missing products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Need to integrate into current ones</a:t>
            </a:r>
          </a:p>
          <a:p>
            <a:pPr marL="0" indent="57150">
              <a:buNone/>
              <a:defRPr/>
            </a:pPr>
            <a:r>
              <a:rPr lang="en-US" sz="2200" dirty="0"/>
              <a:t>Global markets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Localization (languages, laws, </a:t>
            </a:r>
            <a:r>
              <a:rPr lang="en-US" sz="1900" dirty="0" err="1"/>
              <a:t>etc</a:t>
            </a:r>
            <a:r>
              <a:rPr lang="en-US" sz="1900" dirty="0"/>
              <a:t>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Need to reshape some architecture aspects</a:t>
            </a:r>
          </a:p>
          <a:p>
            <a:pPr marL="0" indent="57150">
              <a:buNone/>
              <a:defRPr/>
            </a:pPr>
            <a:r>
              <a:rPr lang="en-US" sz="2200" dirty="0"/>
              <a:t>Revenue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dirty="0"/>
              <a:t>Need to minimize costs OR introduce new cost models, e.g. subscription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327E9-AF5E-15F5-4B62-96D2DDF3F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64DA39EF-4439-A611-2419-0CF3F5976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Business Drivers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F54CC-5B19-3B76-B86B-7416EFDBE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02666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/>
              <a:t>Cost to develop, deploy, operate, and maintain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Need to minimize costs</a:t>
            </a:r>
          </a:p>
          <a:p>
            <a:pPr>
              <a:defRPr/>
            </a:pPr>
            <a:r>
              <a:rPr lang="en-US" dirty="0"/>
              <a:t>Personnel objectives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e.g. Increase staff effectiveness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e.g. increase staff retention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Need to improve usability &amp; simplicity (internal systems)</a:t>
            </a:r>
          </a:p>
          <a:p>
            <a:pPr>
              <a:defRPr/>
            </a:pPr>
            <a:r>
              <a:rPr lang="en-US" dirty="0"/>
              <a:t>Liability, safety, reputation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Need a bullet-proof solution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#1 in customer service</a:t>
            </a:r>
          </a:p>
          <a:p>
            <a:pPr>
              <a:defRPr/>
            </a:pPr>
            <a:r>
              <a:rPr lang="en-US" dirty="0"/>
              <a:t>Standards and regulations</a:t>
            </a:r>
          </a:p>
          <a:p>
            <a:pPr>
              <a:defRPr/>
            </a:pPr>
            <a:r>
              <a:rPr lang="en-US" dirty="0"/>
              <a:t>Intellectual property</a:t>
            </a:r>
          </a:p>
          <a:p>
            <a:pPr>
              <a:defRPr/>
            </a:pPr>
            <a:r>
              <a:rPr lang="en-US" dirty="0"/>
              <a:t>Environmental and sustainability concerns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6E7333-D9F4-9177-38DD-6797A6AB9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1" y="1907713"/>
            <a:ext cx="2209799" cy="426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824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B60DCDCD-0B49-4561-B0BF-F09947520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Stakeholders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4E386C-2460-4AF8-AEBB-95B409FFB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0" y="1845734"/>
            <a:ext cx="9996120" cy="4478866"/>
          </a:xfrm>
        </p:spPr>
        <p:txBody>
          <a:bodyPr>
            <a:normAutofit/>
          </a:bodyPr>
          <a:lstStyle/>
          <a:p>
            <a:r>
              <a:rPr lang="en-US" dirty="0"/>
              <a:t>What is a Stakeholder?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Not just the Product Owner (PO) / client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Any individual or organization which is actively involved in, materially affected by, or influences the outcome of the system</a:t>
            </a:r>
          </a:p>
          <a:p>
            <a:pPr marL="0" indent="0">
              <a:buNone/>
            </a:pPr>
            <a:r>
              <a:rPr lang="en-US" dirty="0"/>
              <a:t>Consider a hospital appointment system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C2521DA-19EE-A187-1AF2-7A4BF1AB85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799670"/>
              </p:ext>
            </p:extLst>
          </p:nvPr>
        </p:nvGraphicFramePr>
        <p:xfrm>
          <a:off x="1159560" y="3657600"/>
          <a:ext cx="7222440" cy="22250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29692">
                  <a:extLst>
                    <a:ext uri="{9D8B030D-6E8A-4147-A177-3AD203B41FA5}">
                      <a16:colId xmlns:a16="http://schemas.microsoft.com/office/drawing/2014/main" val="1865515387"/>
                    </a:ext>
                  </a:extLst>
                </a:gridCol>
                <a:gridCol w="4792748">
                  <a:extLst>
                    <a:ext uri="{9D8B030D-6E8A-4147-A177-3AD203B41FA5}">
                      <a16:colId xmlns:a16="http://schemas.microsoft.com/office/drawing/2014/main" val="22902506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Stakeholder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Interest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471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Patients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Use the system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068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Nurses &amp; Doctors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Workflow depends on 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048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Development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Build, maintain, evolve the system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564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Cleaning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affected in any way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157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Data Protection Officer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Can stop the project if data not handled correctly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1696680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2EBB0E45-7D19-F94A-F5CE-2CB5FA858456}"/>
              </a:ext>
            </a:extLst>
          </p:cNvPr>
          <p:cNvSpPr txBox="1"/>
          <p:nvPr/>
        </p:nvSpPr>
        <p:spPr>
          <a:xfrm>
            <a:off x="9144000" y="5181600"/>
            <a:ext cx="2615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Failure to identify all stakeholders can have costly consequences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FE8BD92-88DA-E584-57BE-4D618A943D3F}"/>
              </a:ext>
            </a:extLst>
          </p:cNvPr>
          <p:cNvCxnSpPr>
            <a:cxnSpLocks/>
          </p:cNvCxnSpPr>
          <p:nvPr/>
        </p:nvCxnSpPr>
        <p:spPr>
          <a:xfrm flipH="1" flipV="1">
            <a:off x="8458200" y="5643265"/>
            <a:ext cx="533400" cy="446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5E91068-FBBE-4C35-8329-EA9BB69B10A9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5b414f82-d7d7-4cac-a142-cbbdcf923261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RIT Course</Template>
  <TotalTime>24825</TotalTime>
  <Words>4271</Words>
  <Application>Microsoft Office PowerPoint</Application>
  <PresentationFormat>Widescreen</PresentationFormat>
  <Paragraphs>724</Paragraphs>
  <Slides>51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60" baseType="lpstr">
      <vt:lpstr>Aptos</vt:lpstr>
      <vt:lpstr>Aptos Narrow</vt:lpstr>
      <vt:lpstr>Arial</vt:lpstr>
      <vt:lpstr>Calibri</vt:lpstr>
      <vt:lpstr>Calibri Light</vt:lpstr>
      <vt:lpstr>Symbol</vt:lpstr>
      <vt:lpstr>Wingdings</vt:lpstr>
      <vt:lpstr>Custom Design</vt:lpstr>
      <vt:lpstr>Retrospect</vt:lpstr>
      <vt:lpstr>Business Context</vt:lpstr>
      <vt:lpstr>Why Does Software Get Built?</vt:lpstr>
      <vt:lpstr>Essential Business Requirements</vt:lpstr>
      <vt:lpstr>Understand Business Context</vt:lpstr>
      <vt:lpstr>Understand Business Context</vt:lpstr>
      <vt:lpstr>Understand Business Context</vt:lpstr>
      <vt:lpstr>Business Drivers</vt:lpstr>
      <vt:lpstr>Business Drivers</vt:lpstr>
      <vt:lpstr>Stakeholders</vt:lpstr>
      <vt:lpstr>Stakeholders</vt:lpstr>
      <vt:lpstr>Formulate a Vision, Understand Scope</vt:lpstr>
      <vt:lpstr>Formulate a Vision, Understand Scope</vt:lpstr>
      <vt:lpstr>Formulate a Vision, Understand Scope</vt:lpstr>
      <vt:lpstr>Formulate a Vision, Understand Scope</vt:lpstr>
      <vt:lpstr>Problem Statement</vt:lpstr>
      <vt:lpstr>Example Problem Statement</vt:lpstr>
      <vt:lpstr>Example Problem Statement</vt:lpstr>
      <vt:lpstr>System Purpose</vt:lpstr>
      <vt:lpstr>System Purpose</vt:lpstr>
      <vt:lpstr>Purpose, Advantage, Measurement</vt:lpstr>
      <vt:lpstr>Purpose, Advantage, Measurement</vt:lpstr>
      <vt:lpstr>Purpose, Advantage, Measurement (PAM) Example</vt:lpstr>
      <vt:lpstr>Vision Statement of the Solution</vt:lpstr>
      <vt:lpstr>Vision Statement of the Solution</vt:lpstr>
      <vt:lpstr>Vision Statement of the Solution</vt:lpstr>
      <vt:lpstr>Cautions</vt:lpstr>
      <vt:lpstr>System Scope Analysis</vt:lpstr>
      <vt:lpstr>System Scope Analysis</vt:lpstr>
      <vt:lpstr>System Scope Analysis</vt:lpstr>
      <vt:lpstr>What Is The System, and What Isn't It?</vt:lpstr>
      <vt:lpstr>System Thinking</vt:lpstr>
      <vt:lpstr>System Thinking</vt:lpstr>
      <vt:lpstr>System Thinking Example</vt:lpstr>
      <vt:lpstr>Establish the System Boundaries</vt:lpstr>
      <vt:lpstr>Establish the System Boundaries</vt:lpstr>
      <vt:lpstr>Establish the System Boundaries</vt:lpstr>
      <vt:lpstr>The Context Diagram</vt:lpstr>
      <vt:lpstr>System Scope Representation</vt:lpstr>
      <vt:lpstr>How Do You Communicate and Extract This?</vt:lpstr>
      <vt:lpstr>Business Proposal Document</vt:lpstr>
      <vt:lpstr>Business Proposal Document</vt:lpstr>
      <vt:lpstr>Key factors</vt:lpstr>
      <vt:lpstr>Key factors</vt:lpstr>
      <vt:lpstr>Informal</vt:lpstr>
      <vt:lpstr>Informal Examples</vt:lpstr>
      <vt:lpstr>Business Context  Requirements</vt:lpstr>
      <vt:lpstr>Business Context  Requirements</vt:lpstr>
      <vt:lpstr>How to get there?</vt:lpstr>
      <vt:lpstr>Extracting the requirements</vt:lpstr>
      <vt:lpstr>References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Context</dc:title>
  <dc:creator>Robert Kuehl</dc:creator>
  <cp:lastModifiedBy>Christopher Wake</cp:lastModifiedBy>
  <cp:revision>264</cp:revision>
  <dcterms:created xsi:type="dcterms:W3CDTF">2010-03-05T15:31:57Z</dcterms:created>
  <dcterms:modified xsi:type="dcterms:W3CDTF">2026-07-09T19:23:37Z</dcterms:modified>
</cp:coreProperties>
</file>